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84" autoAdjust="0"/>
    <p:restoredTop sz="94610"/>
  </p:normalViewPr>
  <p:slideViewPr>
    <p:cSldViewPr snapToGrid="0" snapToObjects="1">
      <p:cViewPr varScale="1">
        <p:scale>
          <a:sx n="82" d="100"/>
          <a:sy n="82" d="100"/>
        </p:scale>
        <p:origin x="629"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elda OZKOCAK" userId="c0007385-a1e9-4f5f-8675-77b1eed969f5" providerId="ADAL" clId="{6B2411A5-B1F7-40D4-A4C0-DB09184919AC}"/>
    <pc:docChg chg="custSel modSld">
      <pc:chgData name="Yelda OZKOCAK" userId="c0007385-a1e9-4f5f-8675-77b1eed969f5" providerId="ADAL" clId="{6B2411A5-B1F7-40D4-A4C0-DB09184919AC}" dt="2026-06-09T07:08:48.253" v="56" actId="14100"/>
      <pc:docMkLst>
        <pc:docMk/>
      </pc:docMkLst>
      <pc:sldChg chg="delSp mod">
        <pc:chgData name="Yelda OZKOCAK" userId="c0007385-a1e9-4f5f-8675-77b1eed969f5" providerId="ADAL" clId="{6B2411A5-B1F7-40D4-A4C0-DB09184919AC}" dt="2026-06-09T07:08:29.845" v="53" actId="478"/>
        <pc:sldMkLst>
          <pc:docMk/>
          <pc:sldMk cId="0" sldId="256"/>
        </pc:sldMkLst>
        <pc:spChg chg="del">
          <ac:chgData name="Yelda OZKOCAK" userId="c0007385-a1e9-4f5f-8675-77b1eed969f5" providerId="ADAL" clId="{6B2411A5-B1F7-40D4-A4C0-DB09184919AC}" dt="2026-06-09T07:08:29.845" v="53" actId="478"/>
          <ac:spMkLst>
            <pc:docMk/>
            <pc:sldMk cId="0" sldId="256"/>
            <ac:spMk id="11" creationId="{00000000-0000-0000-0000-000000000000}"/>
          </ac:spMkLst>
        </pc:spChg>
      </pc:sldChg>
      <pc:sldChg chg="modSp mod">
        <pc:chgData name="Yelda OZKOCAK" userId="c0007385-a1e9-4f5f-8675-77b1eed969f5" providerId="ADAL" clId="{6B2411A5-B1F7-40D4-A4C0-DB09184919AC}" dt="2026-06-09T07:08:48.253" v="56" actId="14100"/>
        <pc:sldMkLst>
          <pc:docMk/>
          <pc:sldMk cId="0" sldId="269"/>
        </pc:sldMkLst>
        <pc:spChg chg="mod">
          <ac:chgData name="Yelda OZKOCAK" userId="c0007385-a1e9-4f5f-8675-77b1eed969f5" providerId="ADAL" clId="{6B2411A5-B1F7-40D4-A4C0-DB09184919AC}" dt="2026-06-09T07:08:14.679" v="52" actId="1076"/>
          <ac:spMkLst>
            <pc:docMk/>
            <pc:sldMk cId="0" sldId="269"/>
            <ac:spMk id="4" creationId="{00000000-0000-0000-0000-000000000000}"/>
          </ac:spMkLst>
        </pc:spChg>
        <pc:spChg chg="mod">
          <ac:chgData name="Yelda OZKOCAK" userId="c0007385-a1e9-4f5f-8675-77b1eed969f5" providerId="ADAL" clId="{6B2411A5-B1F7-40D4-A4C0-DB09184919AC}" dt="2026-06-09T07:08:48.253" v="56" actId="14100"/>
          <ac:spMkLst>
            <pc:docMk/>
            <pc:sldMk cId="0" sldId="269"/>
            <ac:spMk id="10"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67923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Good morning/afternoon. This presentation examines how artificial intelligence is transforming cinema within the digital economy. My central claim is that AI is not merely a technical tool in film production; it increasingly operates as a governance mechanism that shapes visibility, value, labour and prediction. I will present an analytical framework, the research design, the main thematic findings and policy implications.</a:t>
            </a:r>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labour dimension is especially important. AI is often presented as a co-creative partner, but creative professionals also worry that their contribution may be erased or devalued. Authorship becomes distributed across writers, directors, editors, AI tools, platform data and engineering teams. This complicates attribution, copyright and professional identity. The study therefore treats creative labour as a cultural policy issue, not only as a workplace issue.</a:t>
            </a:r>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focuses on cultural visibility. Recommender systems use user data to predict engagement and rank content. However, ranking is not neutral. It becomes a cultural gatekeeping mechanism embedded in interface design. The risk is that already dominant formats become more visible, while minority, regional or experimental works become harder to find. This is why algorithmic diversity must be discussed alongside content diversity.</a:t>
            </a:r>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policy framework has four axes. First, algorithmic transparency: platforms should make ranking and recommendation logics auditable by independent bodies. Second, cultural diversity standards: streaming systems need mechanisms that protect regional, linguistic and minority visibility. Third, creative labour protections: industry standards should clarify AI use in writing, VFX and digital likeness. Fourth, algorithmic access rights: independent producers need fair visibility within recommendation systems. Together, these instruments shift the debate from technological adoption to democratic governance.</a:t>
            </a:r>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conclusion is that cinema is undergoing more than a technological transformation. AI changes how films are produced, circulated, valued and made visible. The key contribution of this paper is to conceptualize that transformation as algorithmic governance. The broader implication is that cultural policy must address not only content quotas or copyright after the fact, but the algorithmic infrastructures that shape cultural life.</a:t>
            </a:r>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listening. I would be very happy to receive questions and comments, especially on how algorithmic transparency and cultural diversity mechanisms might be implemented across different national cinema contexts.</a:t>
            </a:r>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introduces the problem. AI appears in practical production tools, but its role is broader than efficiency. Recommender systems, script analytics and predictive models influence which films are funded, which stories are seen and how creative labour is evaluated. This is why I frame AI as a governance issue rather than only a production technology.</a:t>
            </a:r>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literature is rich but fragmented. On one side, industry and technology-oriented accounts often celebrate efficiency and innovation. On the other side, critical scholarship examines platform capitalism, algorithmic power and creative labour. The gap is a cinema-specific framework that connects these dimensions systematically. This study attempts to build that bridge.</a:t>
            </a:r>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two research questions structure the entire presentation. First, the study examines how platforms and algorithms shape what becomes culturally visible and economically valuable. Second, it asks how AI changes creative labour, authorship, intellectual property and the policy instruments needed to manage this transformation.</a:t>
            </a:r>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Methodologically, the study uses an exploratory qualitative design. The data come from academic studies and public documents, with Scopus and Web of Science as the primary databases. The initial search produced 174 items. After screening and full-text assessment, 19 studies met the inclusion criteria. The analysis followed thematic analysis, with coding around algorithmic governance, creative labour, economic value, cultural diversity and ethical or regulatory issues. To strengthen reliability, half of the material was recoded after two weeks, producing 90 percent intra-coder consistency.</a:t>
            </a:r>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conceptual heart of the paper. The framework contains four dimensions. Visibility management refers to how platforms decide what appears on homepages and in recommendations. Value attribution management refers to how metrics such as completion rates and engagement define cultural value. Labour management refers to the use of AI tools in editing, scripting and production workflows. Predictive management refers to the forecasting of future audience behaviour and box-office or platform performance.</a:t>
            </a:r>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 enters the cinema value chain from the earliest stage of development to the final stage of distribution and evaluation. In pre-production, AI supports drafting and risk assessment. In post-production, AI accelerates editing, visual effects and sound design. In distribution, recommendation systems and personalization decide who sees what. The overall shift is that creative judgement increasingly interacts with computational prediction.</a:t>
            </a:r>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thematic analysis produced five major themes. Algorithmic governance is the umbrella theme. Platform economy points to data extraction and market concentration. Creative labour captures insecurity and loss of autonomy. Cultural diversity points to homogenization and marginalization. Ethics and regulation captures transparency, IP and accountability concerns. Together, these themes show that AI is not a neutral layer added to cinema but part of the organization of the cinematic field.</a:t>
            </a:r>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findings are best understood as three structural tensions. First, efficiency versus originality: AI speeds up production but can encourage narrative standardization. Second, global reach versus diversity: platforms make films more widely available but may privilege globally legible aesthetics. Third, democratization versus concentration: AI tools may lower production barriers, but platform algorithms still control visibility. These tensions are the analytical core of the discussion.</a:t>
            </a:r>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mnt/data/a_cinematic_high_detail_wide_angle_scene_of_an_em_batch_1.png"/>
          <p:cNvPicPr>
            <a:picLocks noChangeAspect="1"/>
          </p:cNvPicPr>
          <p:nvPr/>
        </p:nvPicPr>
        <p:blipFill>
          <a:blip r:embed="rId3"/>
          <a:srcRect t="25" b="25"/>
          <a:stretch/>
        </p:blipFill>
        <p:spPr>
          <a:xfrm>
            <a:off x="0" y="0"/>
            <a:ext cx="12191695" cy="6858000"/>
          </a:xfrm>
          <a:prstGeom prst="rect">
            <a:avLst/>
          </a:prstGeom>
        </p:spPr>
      </p:pic>
      <p:sp>
        <p:nvSpPr>
          <p:cNvPr id="3" name="Shape 0"/>
          <p:cNvSpPr/>
          <p:nvPr/>
        </p:nvSpPr>
        <p:spPr>
          <a:xfrm>
            <a:off x="0" y="0"/>
            <a:ext cx="12191695" cy="6858000"/>
          </a:xfrm>
          <a:prstGeom prst="rect">
            <a:avLst/>
          </a:prstGeom>
          <a:solidFill>
            <a:srgbClr val="08111F">
              <a:alpha val="65000"/>
            </a:srgbClr>
          </a:solidFill>
          <a:ln w="12700">
            <a:solidFill>
              <a:srgbClr val="08111F">
                <a:alpha val="0"/>
              </a:srgbClr>
            </a:solidFill>
            <a:prstDash val="solid"/>
          </a:ln>
        </p:spPr>
        <p:txBody>
          <a:bodyPr/>
          <a:lstStyle/>
          <a:p>
            <a:endParaRPr lang="en-US"/>
          </a:p>
        </p:txBody>
      </p:sp>
      <p:sp>
        <p:nvSpPr>
          <p:cNvPr id="4" name="Shape 1"/>
          <p:cNvSpPr/>
          <p:nvPr/>
        </p:nvSpPr>
        <p:spPr>
          <a:xfrm>
            <a:off x="0" y="0"/>
            <a:ext cx="5806440" cy="6858000"/>
          </a:xfrm>
          <a:prstGeom prst="rect">
            <a:avLst/>
          </a:prstGeom>
          <a:solidFill>
            <a:srgbClr val="08111F">
              <a:alpha val="96000"/>
            </a:srgbClr>
          </a:solidFill>
          <a:ln w="12700">
            <a:solidFill>
              <a:srgbClr val="08111F">
                <a:alpha val="0"/>
              </a:srgbClr>
            </a:solidFill>
            <a:prstDash val="solid"/>
          </a:ln>
        </p:spPr>
        <p:txBody>
          <a:bodyPr/>
          <a:lstStyle/>
          <a:p>
            <a:endParaRPr lang="en-US"/>
          </a:p>
        </p:txBody>
      </p:sp>
      <p:sp>
        <p:nvSpPr>
          <p:cNvPr id="5" name="Shape 2"/>
          <p:cNvSpPr/>
          <p:nvPr/>
        </p:nvSpPr>
        <p:spPr>
          <a:xfrm>
            <a:off x="612647" y="4681728"/>
            <a:ext cx="4063855" cy="658368"/>
          </a:xfrm>
          <a:prstGeom prst="roundRect">
            <a:avLst>
              <a:gd name="adj" fmla="val 20588"/>
            </a:avLst>
          </a:prstGeom>
          <a:solidFill>
            <a:srgbClr val="0E5A7F">
              <a:alpha val="84000"/>
            </a:srgbClr>
          </a:solidFill>
          <a:ln w="12700">
            <a:solidFill>
              <a:srgbClr val="0E5A7F">
                <a:alpha val="0"/>
              </a:srgbClr>
            </a:solidFill>
            <a:prstDash val="solid"/>
          </a:ln>
        </p:spPr>
        <p:txBody>
          <a:bodyPr/>
          <a:lstStyle/>
          <a:p>
            <a:r>
              <a:rPr lang="en-US" dirty="0">
                <a:solidFill>
                  <a:schemeClr val="accent1">
                    <a:lumMod val="20000"/>
                    <a:lumOff val="80000"/>
                  </a:schemeClr>
                </a:solidFill>
              </a:rPr>
              <a:t>Prof. Dr. Yelda ÖZKOÇAK</a:t>
            </a:r>
          </a:p>
          <a:p>
            <a:r>
              <a:rPr lang="en-US" dirty="0">
                <a:solidFill>
                  <a:schemeClr val="accent1">
                    <a:lumMod val="20000"/>
                    <a:lumOff val="80000"/>
                  </a:schemeClr>
                </a:solidFill>
              </a:rPr>
              <a:t>Doğuş University</a:t>
            </a:r>
          </a:p>
        </p:txBody>
      </p:sp>
      <p:sp>
        <p:nvSpPr>
          <p:cNvPr id="6" name="Text 3"/>
          <p:cNvSpPr/>
          <p:nvPr/>
        </p:nvSpPr>
        <p:spPr>
          <a:xfrm>
            <a:off x="713232" y="749808"/>
            <a:ext cx="2231136" cy="164592"/>
          </a:xfrm>
          <a:prstGeom prst="rect">
            <a:avLst/>
          </a:prstGeom>
          <a:noFill/>
          <a:ln/>
        </p:spPr>
        <p:txBody>
          <a:bodyPr wrap="square" rtlCol="0" anchor="ctr"/>
          <a:lstStyle/>
          <a:p>
            <a:pPr marL="0" indent="0" algn="ctr">
              <a:buNone/>
            </a:pPr>
            <a:endParaRPr lang="en-US" sz="800" dirty="0"/>
          </a:p>
        </p:txBody>
      </p:sp>
      <p:sp>
        <p:nvSpPr>
          <p:cNvPr id="7" name="Text 4"/>
          <p:cNvSpPr/>
          <p:nvPr/>
        </p:nvSpPr>
        <p:spPr>
          <a:xfrm>
            <a:off x="640080" y="1325880"/>
            <a:ext cx="5074920" cy="960120"/>
          </a:xfrm>
          <a:prstGeom prst="rect">
            <a:avLst/>
          </a:prstGeom>
          <a:noFill/>
          <a:ln/>
        </p:spPr>
        <p:txBody>
          <a:bodyPr wrap="square" rtlCol="0" anchor="ctr">
            <a:normAutofit/>
          </a:bodyPr>
          <a:lstStyle/>
          <a:p>
            <a:pPr marL="0" indent="0">
              <a:buNone/>
            </a:pPr>
            <a:r>
              <a:rPr lang="en-US" sz="3400" b="1" dirty="0">
                <a:solidFill>
                  <a:srgbClr val="FFFFFF"/>
                </a:solidFill>
                <a:latin typeface="Aptos Display" pitchFamily="34" charset="0"/>
                <a:ea typeface="Aptos Display" pitchFamily="34" charset="-122"/>
                <a:cs typeface="Aptos Display" pitchFamily="34" charset="-120"/>
              </a:rPr>
              <a:t>Creativity and Cultural Value in the Digital Economy</a:t>
            </a:r>
            <a:endParaRPr lang="en-US" sz="3400" dirty="0"/>
          </a:p>
        </p:txBody>
      </p:sp>
      <p:sp>
        <p:nvSpPr>
          <p:cNvPr id="8" name="Text 5"/>
          <p:cNvSpPr/>
          <p:nvPr/>
        </p:nvSpPr>
        <p:spPr>
          <a:xfrm>
            <a:off x="658368" y="2514600"/>
            <a:ext cx="4663440" cy="658368"/>
          </a:xfrm>
          <a:prstGeom prst="rect">
            <a:avLst/>
          </a:prstGeom>
          <a:noFill/>
          <a:ln/>
        </p:spPr>
        <p:txBody>
          <a:bodyPr wrap="square" rtlCol="0" anchor="ctr">
            <a:normAutofit/>
          </a:bodyPr>
          <a:lstStyle/>
          <a:p>
            <a:pPr marL="0" indent="0">
              <a:buNone/>
            </a:pPr>
            <a:r>
              <a:rPr lang="en-US" sz="1850" b="1" dirty="0">
                <a:solidFill>
                  <a:srgbClr val="F2A64A"/>
                </a:solidFill>
                <a:latin typeface="Aptos" pitchFamily="34" charset="0"/>
                <a:ea typeface="Aptos" pitchFamily="34" charset="-122"/>
                <a:cs typeface="Aptos" pitchFamily="34" charset="-120"/>
              </a:rPr>
              <a:t>Artificial Intelligence and Creative Labor in Cinema</a:t>
            </a:r>
            <a:endParaRPr lang="en-US" sz="1850" dirty="0"/>
          </a:p>
        </p:txBody>
      </p:sp>
      <p:sp>
        <p:nvSpPr>
          <p:cNvPr id="9" name="Shape 6"/>
          <p:cNvSpPr/>
          <p:nvPr/>
        </p:nvSpPr>
        <p:spPr>
          <a:xfrm>
            <a:off x="658368" y="3429000"/>
            <a:ext cx="1234440" cy="0"/>
          </a:xfrm>
          <a:prstGeom prst="line">
            <a:avLst/>
          </a:prstGeom>
          <a:noFill/>
          <a:ln w="27940">
            <a:solidFill>
              <a:srgbClr val="53C8E9"/>
            </a:solidFill>
            <a:prstDash val="solid"/>
            <a:headEnd type="none"/>
            <a:tailEnd type="none"/>
          </a:ln>
        </p:spPr>
        <p:txBody>
          <a:bodyPr/>
          <a:lstStyle/>
          <a:p>
            <a:endParaRPr lang="en-US"/>
          </a:p>
        </p:txBody>
      </p:sp>
      <p:sp>
        <p:nvSpPr>
          <p:cNvPr id="10" name="Text 7"/>
          <p:cNvSpPr/>
          <p:nvPr/>
        </p:nvSpPr>
        <p:spPr>
          <a:xfrm>
            <a:off x="658368" y="3703320"/>
            <a:ext cx="4663440" cy="475488"/>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An algorithmic-governance framework for cinema in the platform economy</a:t>
            </a:r>
            <a:endParaRPr lang="en-US" sz="155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CREATIVE LABOUR AND AUTHORSHIP</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Creative labour becomes measurable, optimizable and insecure</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The promise of co-creation coexists with anxiety over replacement, attribution and autonomy.</a:t>
            </a:r>
            <a:endParaRPr lang="en-US" sz="1550" dirty="0"/>
          </a:p>
        </p:txBody>
      </p:sp>
      <p:pic>
        <p:nvPicPr>
          <p:cNvPr id="6" name="Image 0" descr="/mnt/data/a_cinematic_futuristic_creative_studio_scene_over_batch_3.png"/>
          <p:cNvPicPr>
            <a:picLocks noChangeAspect="1"/>
          </p:cNvPicPr>
          <p:nvPr/>
        </p:nvPicPr>
        <p:blipFill>
          <a:blip r:embed="rId3"/>
          <a:srcRect l="15808" r="15808"/>
          <a:stretch/>
        </p:blipFill>
        <p:spPr>
          <a:xfrm>
            <a:off x="530352" y="1687721"/>
            <a:ext cx="5166360" cy="4251960"/>
          </a:xfrm>
          <a:prstGeom prst="rect">
            <a:avLst/>
          </a:prstGeom>
        </p:spPr>
      </p:pic>
      <p:sp>
        <p:nvSpPr>
          <p:cNvPr id="8" name="Shape 5"/>
          <p:cNvSpPr/>
          <p:nvPr/>
        </p:nvSpPr>
        <p:spPr>
          <a:xfrm>
            <a:off x="6537960" y="1600200"/>
            <a:ext cx="4251960" cy="841248"/>
          </a:xfrm>
          <a:prstGeom prst="roundRect">
            <a:avLst>
              <a:gd name="adj" fmla="val 6522"/>
            </a:avLst>
          </a:prstGeom>
          <a:solidFill>
            <a:srgbClr val="0D1A2B"/>
          </a:solidFill>
          <a:ln w="12700">
            <a:solidFill>
              <a:srgbClr val="53C8E9"/>
            </a:solidFill>
            <a:prstDash val="solid"/>
          </a:ln>
        </p:spPr>
        <p:txBody>
          <a:bodyPr/>
          <a:lstStyle/>
          <a:p>
            <a:endParaRPr lang="en-US"/>
          </a:p>
        </p:txBody>
      </p:sp>
      <p:sp>
        <p:nvSpPr>
          <p:cNvPr id="9" name="Text 6"/>
          <p:cNvSpPr/>
          <p:nvPr/>
        </p:nvSpPr>
        <p:spPr>
          <a:xfrm>
            <a:off x="6748272" y="1719072"/>
            <a:ext cx="1417320" cy="201168"/>
          </a:xfrm>
          <a:prstGeom prst="rect">
            <a:avLst/>
          </a:prstGeom>
          <a:noFill/>
          <a:ln/>
        </p:spPr>
        <p:txBody>
          <a:bodyPr wrap="square" rtlCol="0" anchor="ctr">
            <a:normAutofit/>
          </a:bodyPr>
          <a:lstStyle/>
          <a:p>
            <a:pPr marL="0" indent="0">
              <a:buNone/>
            </a:pPr>
            <a:r>
              <a:rPr lang="en-US" sz="1400" b="1" dirty="0">
                <a:solidFill>
                  <a:srgbClr val="53C8E9"/>
                </a:solidFill>
                <a:latin typeface="Aptos Display" pitchFamily="34" charset="0"/>
                <a:ea typeface="Aptos Display" pitchFamily="34" charset="-122"/>
                <a:cs typeface="Aptos Display" pitchFamily="34" charset="-120"/>
              </a:rPr>
              <a:t>Precarization</a:t>
            </a:r>
            <a:endParaRPr lang="en-US" sz="1400" dirty="0"/>
          </a:p>
        </p:txBody>
      </p:sp>
      <p:sp>
        <p:nvSpPr>
          <p:cNvPr id="10" name="Text 7"/>
          <p:cNvSpPr/>
          <p:nvPr/>
        </p:nvSpPr>
        <p:spPr>
          <a:xfrm>
            <a:off x="8275320" y="1719072"/>
            <a:ext cx="2651760" cy="292608"/>
          </a:xfrm>
          <a:prstGeom prst="rect">
            <a:avLst/>
          </a:prstGeom>
          <a:noFill/>
          <a:ln/>
        </p:spPr>
        <p:txBody>
          <a:bodyPr wrap="square" rtlCol="0" anchor="ctr">
            <a:normAutofit/>
          </a:bodyPr>
          <a:lstStyle/>
          <a:p>
            <a:pPr marL="0" indent="0">
              <a:buNone/>
            </a:pPr>
            <a:r>
              <a:rPr lang="en-US" sz="1080" dirty="0">
                <a:solidFill>
                  <a:srgbClr val="E8EEF2"/>
                </a:solidFill>
                <a:latin typeface="Aptos" pitchFamily="34" charset="0"/>
                <a:ea typeface="Aptos" pitchFamily="34" charset="-122"/>
                <a:cs typeface="Aptos" pitchFamily="34" charset="-120"/>
              </a:rPr>
              <a:t>Project-based work and automation risks intensify insecurity.</a:t>
            </a:r>
            <a:endParaRPr lang="en-US" sz="1080" dirty="0"/>
          </a:p>
        </p:txBody>
      </p:sp>
      <p:sp>
        <p:nvSpPr>
          <p:cNvPr id="11" name="Shape 8"/>
          <p:cNvSpPr/>
          <p:nvPr/>
        </p:nvSpPr>
        <p:spPr>
          <a:xfrm>
            <a:off x="6537960" y="2926080"/>
            <a:ext cx="4251960" cy="841248"/>
          </a:xfrm>
          <a:prstGeom prst="roundRect">
            <a:avLst>
              <a:gd name="adj" fmla="val 6522"/>
            </a:avLst>
          </a:prstGeom>
          <a:solidFill>
            <a:srgbClr val="0D1A2B"/>
          </a:solidFill>
          <a:ln w="12700">
            <a:solidFill>
              <a:srgbClr val="F2A64A"/>
            </a:solidFill>
            <a:prstDash val="solid"/>
          </a:ln>
        </p:spPr>
        <p:txBody>
          <a:bodyPr/>
          <a:lstStyle/>
          <a:p>
            <a:endParaRPr lang="en-US"/>
          </a:p>
        </p:txBody>
      </p:sp>
      <p:sp>
        <p:nvSpPr>
          <p:cNvPr id="12" name="Text 9"/>
          <p:cNvSpPr/>
          <p:nvPr/>
        </p:nvSpPr>
        <p:spPr>
          <a:xfrm>
            <a:off x="6748272" y="3044952"/>
            <a:ext cx="1417320" cy="201168"/>
          </a:xfrm>
          <a:prstGeom prst="rect">
            <a:avLst/>
          </a:prstGeom>
          <a:noFill/>
          <a:ln/>
        </p:spPr>
        <p:txBody>
          <a:bodyPr wrap="square" rtlCol="0" anchor="ctr">
            <a:normAutofit/>
          </a:bodyPr>
          <a:lstStyle/>
          <a:p>
            <a:pPr marL="0" indent="0">
              <a:buNone/>
            </a:pPr>
            <a:r>
              <a:rPr lang="en-US" sz="1400" b="1" dirty="0">
                <a:solidFill>
                  <a:srgbClr val="F2A64A"/>
                </a:solidFill>
                <a:latin typeface="Aptos Display" pitchFamily="34" charset="0"/>
                <a:ea typeface="Aptos Display" pitchFamily="34" charset="-122"/>
                <a:cs typeface="Aptos Display" pitchFamily="34" charset="-120"/>
              </a:rPr>
              <a:t>Distributed authorship</a:t>
            </a:r>
            <a:endParaRPr lang="en-US" sz="1400" dirty="0"/>
          </a:p>
        </p:txBody>
      </p:sp>
      <p:sp>
        <p:nvSpPr>
          <p:cNvPr id="13" name="Text 10"/>
          <p:cNvSpPr/>
          <p:nvPr/>
        </p:nvSpPr>
        <p:spPr>
          <a:xfrm>
            <a:off x="8275320" y="3044952"/>
            <a:ext cx="2651760" cy="292608"/>
          </a:xfrm>
          <a:prstGeom prst="rect">
            <a:avLst/>
          </a:prstGeom>
          <a:noFill/>
          <a:ln/>
        </p:spPr>
        <p:txBody>
          <a:bodyPr wrap="square" rtlCol="0" anchor="ctr">
            <a:normAutofit/>
          </a:bodyPr>
          <a:lstStyle/>
          <a:p>
            <a:pPr marL="0" indent="0">
              <a:buNone/>
            </a:pPr>
            <a:r>
              <a:rPr lang="en-US" sz="1080" dirty="0">
                <a:solidFill>
                  <a:srgbClr val="E8EEF2"/>
                </a:solidFill>
                <a:latin typeface="Aptos" pitchFamily="34" charset="0"/>
                <a:ea typeface="Aptos" pitchFamily="34" charset="-122"/>
                <a:cs typeface="Aptos" pitchFamily="34" charset="-120"/>
              </a:rPr>
              <a:t>Creative authority is shared among artists, data scientists and systems.</a:t>
            </a:r>
            <a:endParaRPr lang="en-US" sz="1080" dirty="0"/>
          </a:p>
        </p:txBody>
      </p:sp>
      <p:sp>
        <p:nvSpPr>
          <p:cNvPr id="14" name="Shape 11"/>
          <p:cNvSpPr/>
          <p:nvPr/>
        </p:nvSpPr>
        <p:spPr>
          <a:xfrm>
            <a:off x="6537960" y="4251960"/>
            <a:ext cx="4251960" cy="841248"/>
          </a:xfrm>
          <a:prstGeom prst="roundRect">
            <a:avLst>
              <a:gd name="adj" fmla="val 6522"/>
            </a:avLst>
          </a:prstGeom>
          <a:solidFill>
            <a:srgbClr val="0D1A2B"/>
          </a:solidFill>
          <a:ln w="12700">
            <a:solidFill>
              <a:srgbClr val="53C8E9"/>
            </a:solidFill>
            <a:prstDash val="solid"/>
          </a:ln>
        </p:spPr>
        <p:txBody>
          <a:bodyPr/>
          <a:lstStyle/>
          <a:p>
            <a:endParaRPr lang="en-US"/>
          </a:p>
        </p:txBody>
      </p:sp>
      <p:sp>
        <p:nvSpPr>
          <p:cNvPr id="15" name="Text 12"/>
          <p:cNvSpPr/>
          <p:nvPr/>
        </p:nvSpPr>
        <p:spPr>
          <a:xfrm>
            <a:off x="6748272" y="4370832"/>
            <a:ext cx="1417320" cy="201168"/>
          </a:xfrm>
          <a:prstGeom prst="rect">
            <a:avLst/>
          </a:prstGeom>
          <a:noFill/>
          <a:ln/>
        </p:spPr>
        <p:txBody>
          <a:bodyPr wrap="square" rtlCol="0" anchor="ctr">
            <a:normAutofit/>
          </a:bodyPr>
          <a:lstStyle/>
          <a:p>
            <a:pPr marL="0" indent="0">
              <a:buNone/>
            </a:pPr>
            <a:r>
              <a:rPr lang="en-US" sz="1400" b="1" dirty="0">
                <a:solidFill>
                  <a:srgbClr val="53C8E9"/>
                </a:solidFill>
                <a:latin typeface="Aptos Display" pitchFamily="34" charset="0"/>
                <a:ea typeface="Aptos Display" pitchFamily="34" charset="-122"/>
                <a:cs typeface="Aptos Display" pitchFamily="34" charset="-120"/>
              </a:rPr>
              <a:t>Invisible labour</a:t>
            </a:r>
            <a:endParaRPr lang="en-US" sz="1400" dirty="0"/>
          </a:p>
        </p:txBody>
      </p:sp>
      <p:sp>
        <p:nvSpPr>
          <p:cNvPr id="16" name="Text 13"/>
          <p:cNvSpPr/>
          <p:nvPr/>
        </p:nvSpPr>
        <p:spPr>
          <a:xfrm>
            <a:off x="8275320" y="4370832"/>
            <a:ext cx="2651760" cy="292608"/>
          </a:xfrm>
          <a:prstGeom prst="rect">
            <a:avLst/>
          </a:prstGeom>
          <a:noFill/>
          <a:ln/>
        </p:spPr>
        <p:txBody>
          <a:bodyPr wrap="square" rtlCol="0" anchor="ctr">
            <a:normAutofit/>
          </a:bodyPr>
          <a:lstStyle/>
          <a:p>
            <a:pPr marL="0" indent="0">
              <a:buNone/>
            </a:pPr>
            <a:r>
              <a:rPr lang="en-US" sz="1080" dirty="0">
                <a:solidFill>
                  <a:srgbClr val="E8EEF2"/>
                </a:solidFill>
                <a:latin typeface="Aptos" pitchFamily="34" charset="0"/>
                <a:ea typeface="Aptos" pitchFamily="34" charset="-122"/>
                <a:cs typeface="Aptos" pitchFamily="34" charset="-120"/>
              </a:rPr>
              <a:t>Prompting, reviewing and correcting AI outputs remain under-recognized.</a:t>
            </a:r>
            <a:endParaRPr lang="en-US" sz="1080" dirty="0"/>
          </a:p>
        </p:txBody>
      </p:sp>
      <p:sp>
        <p:nvSpPr>
          <p:cNvPr id="17" name="Text 14"/>
          <p:cNvSpPr/>
          <p:nvPr/>
        </p:nvSpPr>
        <p:spPr>
          <a:xfrm>
            <a:off x="6629400" y="5797296"/>
            <a:ext cx="4114800" cy="384048"/>
          </a:xfrm>
          <a:prstGeom prst="rect">
            <a:avLst/>
          </a:prstGeom>
          <a:noFill/>
          <a:ln/>
        </p:spPr>
        <p:txBody>
          <a:bodyPr wrap="square" rtlCol="0" anchor="ctr">
            <a:normAutofit/>
          </a:bodyPr>
          <a:lstStyle/>
          <a:p>
            <a:pPr marL="0" indent="0">
              <a:buNone/>
            </a:pPr>
            <a:r>
              <a:rPr lang="en-US" sz="1220" i="1" dirty="0">
                <a:solidFill>
                  <a:srgbClr val="F2A64A"/>
                </a:solidFill>
                <a:latin typeface="Aptos" pitchFamily="34" charset="0"/>
                <a:ea typeface="Aptos" pitchFamily="34" charset="-122"/>
                <a:cs typeface="Aptos" pitchFamily="34" charset="-120"/>
              </a:rPr>
              <a:t>Question for cinema: When AI contributes to a script, edit or performance, who owns the creative act?</a:t>
            </a:r>
            <a:endParaRPr lang="en-US" sz="1220" dirty="0"/>
          </a:p>
        </p:txBody>
      </p:sp>
      <p:sp>
        <p:nvSpPr>
          <p:cNvPr id="18" name="Text 15"/>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Discussion informed by creative labour literature and AI-in-film studies cited in the manuscript.</a:t>
            </a:r>
            <a:endParaRPr lang="en-US" sz="750" dirty="0"/>
          </a:p>
        </p:txBody>
      </p:sp>
      <p:sp>
        <p:nvSpPr>
          <p:cNvPr id="19" name="Text 16"/>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10</a:t>
            </a:r>
            <a:endParaRPr lang="en-US" sz="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VISIBILITY AND CULTURAL DIVERSITY</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Algorithmic visibility is cultural power</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Recommendation systems do not only reflect taste; they actively organize what can be discovered.</a:t>
            </a:r>
            <a:endParaRPr lang="en-US" sz="1550" dirty="0"/>
          </a:p>
        </p:txBody>
      </p:sp>
      <p:pic>
        <p:nvPicPr>
          <p:cNvPr id="6" name="Image 0" descr="/mnt/data/a_futuristic_abstract_digital_concept_scene_over_batch_2.png"/>
          <p:cNvPicPr>
            <a:picLocks noChangeAspect="1"/>
          </p:cNvPicPr>
          <p:nvPr/>
        </p:nvPicPr>
        <p:blipFill>
          <a:blip r:embed="rId3"/>
          <a:srcRect l="18669" r="18669"/>
          <a:stretch/>
        </p:blipFill>
        <p:spPr>
          <a:xfrm>
            <a:off x="594360" y="1764792"/>
            <a:ext cx="4937760" cy="4434840"/>
          </a:xfrm>
          <a:prstGeom prst="rect">
            <a:avLst/>
          </a:prstGeom>
        </p:spPr>
      </p:pic>
      <p:sp>
        <p:nvSpPr>
          <p:cNvPr id="8" name="Shape 5"/>
          <p:cNvSpPr/>
          <p:nvPr/>
        </p:nvSpPr>
        <p:spPr>
          <a:xfrm>
            <a:off x="6400800" y="1444752"/>
            <a:ext cx="4023360" cy="566928"/>
          </a:xfrm>
          <a:prstGeom prst="chevron">
            <a:avLst/>
          </a:prstGeom>
          <a:solidFill>
            <a:srgbClr val="0E5A7F">
              <a:alpha val="92000"/>
            </a:srgbClr>
          </a:solidFill>
          <a:ln w="12700">
            <a:solidFill>
              <a:srgbClr val="53C8E9">
                <a:alpha val="45000"/>
              </a:srgbClr>
            </a:solidFill>
            <a:prstDash val="solid"/>
          </a:ln>
        </p:spPr>
        <p:txBody>
          <a:bodyPr/>
          <a:lstStyle/>
          <a:p>
            <a:endParaRPr lang="en-US"/>
          </a:p>
        </p:txBody>
      </p:sp>
      <p:sp>
        <p:nvSpPr>
          <p:cNvPr id="9" name="Text 6"/>
          <p:cNvSpPr/>
          <p:nvPr/>
        </p:nvSpPr>
        <p:spPr>
          <a:xfrm>
            <a:off x="6601968" y="1554480"/>
            <a:ext cx="1325880" cy="201168"/>
          </a:xfrm>
          <a:prstGeom prst="rect">
            <a:avLst/>
          </a:prstGeom>
          <a:noFill/>
          <a:ln/>
        </p:spPr>
        <p:txBody>
          <a:bodyPr wrap="square" rtlCol="0" anchor="ctr"/>
          <a:lstStyle/>
          <a:p>
            <a:pPr marL="0" indent="0">
              <a:buNone/>
            </a:pPr>
            <a:r>
              <a:rPr lang="en-US" sz="1350" b="1" dirty="0">
                <a:solidFill>
                  <a:srgbClr val="FFFFFF"/>
                </a:solidFill>
                <a:latin typeface="Aptos Display" pitchFamily="34" charset="0"/>
                <a:ea typeface="Aptos Display" pitchFamily="34" charset="-122"/>
                <a:cs typeface="Aptos Display" pitchFamily="34" charset="-120"/>
              </a:rPr>
              <a:t>User data</a:t>
            </a:r>
            <a:endParaRPr lang="en-US" sz="1350" dirty="0"/>
          </a:p>
        </p:txBody>
      </p:sp>
      <p:sp>
        <p:nvSpPr>
          <p:cNvPr id="10" name="Text 7"/>
          <p:cNvSpPr/>
          <p:nvPr/>
        </p:nvSpPr>
        <p:spPr>
          <a:xfrm>
            <a:off x="8028432" y="1563624"/>
            <a:ext cx="2011680" cy="201168"/>
          </a:xfrm>
          <a:prstGeom prst="rect">
            <a:avLst/>
          </a:prstGeom>
          <a:noFill/>
          <a:ln/>
        </p:spPr>
        <p:txBody>
          <a:bodyPr wrap="square" rtlCol="0" anchor="ctr">
            <a:normAutofit/>
          </a:bodyPr>
          <a:lstStyle/>
          <a:p>
            <a:pPr marL="0" indent="0">
              <a:buNone/>
            </a:pPr>
            <a:r>
              <a:rPr lang="en-US" sz="980" dirty="0">
                <a:solidFill>
                  <a:srgbClr val="E8EEF2"/>
                </a:solidFill>
                <a:latin typeface="Aptos" pitchFamily="34" charset="0"/>
                <a:ea typeface="Aptos" pitchFamily="34" charset="-122"/>
                <a:cs typeface="Aptos" pitchFamily="34" charset="-120"/>
              </a:rPr>
              <a:t>watch history • clicks • completion</a:t>
            </a:r>
            <a:endParaRPr lang="en-US" sz="980" dirty="0"/>
          </a:p>
        </p:txBody>
      </p:sp>
      <p:sp>
        <p:nvSpPr>
          <p:cNvPr id="11" name="Shape 8"/>
          <p:cNvSpPr/>
          <p:nvPr/>
        </p:nvSpPr>
        <p:spPr>
          <a:xfrm>
            <a:off x="6400800" y="2496312"/>
            <a:ext cx="4023360" cy="566928"/>
          </a:xfrm>
          <a:prstGeom prst="chevron">
            <a:avLst/>
          </a:prstGeom>
          <a:solidFill>
            <a:srgbClr val="0E5A7F">
              <a:alpha val="92000"/>
            </a:srgbClr>
          </a:solidFill>
          <a:ln w="12700">
            <a:solidFill>
              <a:srgbClr val="53C8E9">
                <a:alpha val="45000"/>
              </a:srgbClr>
            </a:solidFill>
            <a:prstDash val="solid"/>
          </a:ln>
        </p:spPr>
        <p:txBody>
          <a:bodyPr/>
          <a:lstStyle/>
          <a:p>
            <a:endParaRPr lang="en-US"/>
          </a:p>
        </p:txBody>
      </p:sp>
      <p:sp>
        <p:nvSpPr>
          <p:cNvPr id="12" name="Text 9"/>
          <p:cNvSpPr/>
          <p:nvPr/>
        </p:nvSpPr>
        <p:spPr>
          <a:xfrm>
            <a:off x="6601968" y="2606040"/>
            <a:ext cx="1325880" cy="201168"/>
          </a:xfrm>
          <a:prstGeom prst="rect">
            <a:avLst/>
          </a:prstGeom>
          <a:noFill/>
          <a:ln/>
        </p:spPr>
        <p:txBody>
          <a:bodyPr wrap="square" rtlCol="0" anchor="ctr"/>
          <a:lstStyle/>
          <a:p>
            <a:pPr marL="0" indent="0">
              <a:buNone/>
            </a:pPr>
            <a:r>
              <a:rPr lang="en-US" sz="1350" b="1" dirty="0">
                <a:solidFill>
                  <a:srgbClr val="FFFFFF"/>
                </a:solidFill>
                <a:latin typeface="Aptos Display" pitchFamily="34" charset="0"/>
                <a:ea typeface="Aptos Display" pitchFamily="34" charset="-122"/>
                <a:cs typeface="Aptos Display" pitchFamily="34" charset="-120"/>
              </a:rPr>
              <a:t>Prediction</a:t>
            </a:r>
            <a:endParaRPr lang="en-US" sz="1350" dirty="0"/>
          </a:p>
        </p:txBody>
      </p:sp>
      <p:sp>
        <p:nvSpPr>
          <p:cNvPr id="13" name="Text 10"/>
          <p:cNvSpPr/>
          <p:nvPr/>
        </p:nvSpPr>
        <p:spPr>
          <a:xfrm>
            <a:off x="8028432" y="2615184"/>
            <a:ext cx="2011680" cy="201168"/>
          </a:xfrm>
          <a:prstGeom prst="rect">
            <a:avLst/>
          </a:prstGeom>
          <a:noFill/>
          <a:ln/>
        </p:spPr>
        <p:txBody>
          <a:bodyPr wrap="square" rtlCol="0" anchor="ctr">
            <a:normAutofit/>
          </a:bodyPr>
          <a:lstStyle/>
          <a:p>
            <a:pPr marL="0" indent="0">
              <a:buNone/>
            </a:pPr>
            <a:r>
              <a:rPr lang="en-US" sz="980" dirty="0">
                <a:solidFill>
                  <a:srgbClr val="E8EEF2"/>
                </a:solidFill>
                <a:latin typeface="Aptos" pitchFamily="34" charset="0"/>
                <a:ea typeface="Aptos" pitchFamily="34" charset="-122"/>
                <a:cs typeface="Aptos" pitchFamily="34" charset="-120"/>
              </a:rPr>
              <a:t>likely engagement • retention logic</a:t>
            </a:r>
            <a:endParaRPr lang="en-US" sz="980" dirty="0"/>
          </a:p>
        </p:txBody>
      </p:sp>
      <p:sp>
        <p:nvSpPr>
          <p:cNvPr id="14" name="Shape 11"/>
          <p:cNvSpPr/>
          <p:nvPr/>
        </p:nvSpPr>
        <p:spPr>
          <a:xfrm>
            <a:off x="6400800" y="3547872"/>
            <a:ext cx="4023360" cy="566928"/>
          </a:xfrm>
          <a:prstGeom prst="chevron">
            <a:avLst/>
          </a:prstGeom>
          <a:solidFill>
            <a:srgbClr val="0E5A7F">
              <a:alpha val="92000"/>
            </a:srgbClr>
          </a:solidFill>
          <a:ln w="12700">
            <a:solidFill>
              <a:srgbClr val="53C8E9">
                <a:alpha val="45000"/>
              </a:srgbClr>
            </a:solidFill>
            <a:prstDash val="solid"/>
          </a:ln>
        </p:spPr>
        <p:txBody>
          <a:bodyPr/>
          <a:lstStyle/>
          <a:p>
            <a:endParaRPr lang="en-US"/>
          </a:p>
        </p:txBody>
      </p:sp>
      <p:sp>
        <p:nvSpPr>
          <p:cNvPr id="15" name="Text 12"/>
          <p:cNvSpPr/>
          <p:nvPr/>
        </p:nvSpPr>
        <p:spPr>
          <a:xfrm>
            <a:off x="6601968" y="3657600"/>
            <a:ext cx="1325880" cy="201168"/>
          </a:xfrm>
          <a:prstGeom prst="rect">
            <a:avLst/>
          </a:prstGeom>
          <a:noFill/>
          <a:ln/>
        </p:spPr>
        <p:txBody>
          <a:bodyPr wrap="square" rtlCol="0" anchor="ctr"/>
          <a:lstStyle/>
          <a:p>
            <a:pPr marL="0" indent="0">
              <a:buNone/>
            </a:pPr>
            <a:r>
              <a:rPr lang="en-US" sz="1350" b="1" dirty="0">
                <a:solidFill>
                  <a:srgbClr val="FFFFFF"/>
                </a:solidFill>
                <a:latin typeface="Aptos Display" pitchFamily="34" charset="0"/>
                <a:ea typeface="Aptos Display" pitchFamily="34" charset="-122"/>
                <a:cs typeface="Aptos Display" pitchFamily="34" charset="-120"/>
              </a:rPr>
              <a:t>Ranking</a:t>
            </a:r>
            <a:endParaRPr lang="en-US" sz="1350" dirty="0"/>
          </a:p>
        </p:txBody>
      </p:sp>
      <p:sp>
        <p:nvSpPr>
          <p:cNvPr id="16" name="Text 13"/>
          <p:cNvSpPr/>
          <p:nvPr/>
        </p:nvSpPr>
        <p:spPr>
          <a:xfrm>
            <a:off x="8028432" y="3666744"/>
            <a:ext cx="2011680" cy="201168"/>
          </a:xfrm>
          <a:prstGeom prst="rect">
            <a:avLst/>
          </a:prstGeom>
          <a:noFill/>
          <a:ln/>
        </p:spPr>
        <p:txBody>
          <a:bodyPr wrap="square" rtlCol="0" anchor="ctr">
            <a:normAutofit/>
          </a:bodyPr>
          <a:lstStyle/>
          <a:p>
            <a:pPr marL="0" indent="0">
              <a:buNone/>
            </a:pPr>
            <a:r>
              <a:rPr lang="en-US" sz="980" dirty="0">
                <a:solidFill>
                  <a:srgbClr val="E8EEF2"/>
                </a:solidFill>
                <a:latin typeface="Aptos" pitchFamily="34" charset="0"/>
                <a:ea typeface="Aptos" pitchFamily="34" charset="-122"/>
                <a:cs typeface="Aptos" pitchFamily="34" charset="-120"/>
              </a:rPr>
              <a:t>home page visibility • recommendation lists</a:t>
            </a:r>
            <a:endParaRPr lang="en-US" sz="980" dirty="0"/>
          </a:p>
        </p:txBody>
      </p:sp>
      <p:sp>
        <p:nvSpPr>
          <p:cNvPr id="17" name="Shape 14"/>
          <p:cNvSpPr/>
          <p:nvPr/>
        </p:nvSpPr>
        <p:spPr>
          <a:xfrm>
            <a:off x="6400800" y="4599432"/>
            <a:ext cx="4023360" cy="566928"/>
          </a:xfrm>
          <a:prstGeom prst="chevron">
            <a:avLst/>
          </a:prstGeom>
          <a:solidFill>
            <a:srgbClr val="F2A64A">
              <a:alpha val="92000"/>
            </a:srgbClr>
          </a:solidFill>
          <a:ln w="12700">
            <a:solidFill>
              <a:srgbClr val="53C8E9">
                <a:alpha val="45000"/>
              </a:srgbClr>
            </a:solidFill>
            <a:prstDash val="solid"/>
          </a:ln>
        </p:spPr>
        <p:txBody>
          <a:bodyPr/>
          <a:lstStyle/>
          <a:p>
            <a:endParaRPr lang="en-US"/>
          </a:p>
        </p:txBody>
      </p:sp>
      <p:sp>
        <p:nvSpPr>
          <p:cNvPr id="18" name="Text 15"/>
          <p:cNvSpPr/>
          <p:nvPr/>
        </p:nvSpPr>
        <p:spPr>
          <a:xfrm>
            <a:off x="6601968" y="4709160"/>
            <a:ext cx="1325880" cy="201168"/>
          </a:xfrm>
          <a:prstGeom prst="rect">
            <a:avLst/>
          </a:prstGeom>
          <a:noFill/>
          <a:ln/>
        </p:spPr>
        <p:txBody>
          <a:bodyPr wrap="square" rtlCol="0" anchor="ctr"/>
          <a:lstStyle/>
          <a:p>
            <a:pPr marL="0" indent="0">
              <a:buNone/>
            </a:pPr>
            <a:r>
              <a:rPr lang="en-US" sz="1350" b="1" dirty="0">
                <a:solidFill>
                  <a:srgbClr val="FFFFFF"/>
                </a:solidFill>
                <a:latin typeface="Aptos Display" pitchFamily="34" charset="0"/>
                <a:ea typeface="Aptos Display" pitchFamily="34" charset="-122"/>
                <a:cs typeface="Aptos Display" pitchFamily="34" charset="-120"/>
              </a:rPr>
              <a:t>Cultural effect</a:t>
            </a:r>
            <a:endParaRPr lang="en-US" sz="1350" dirty="0"/>
          </a:p>
        </p:txBody>
      </p:sp>
      <p:sp>
        <p:nvSpPr>
          <p:cNvPr id="19" name="Text 16"/>
          <p:cNvSpPr/>
          <p:nvPr/>
        </p:nvSpPr>
        <p:spPr>
          <a:xfrm>
            <a:off x="8028432" y="4718304"/>
            <a:ext cx="2011680" cy="201168"/>
          </a:xfrm>
          <a:prstGeom prst="rect">
            <a:avLst/>
          </a:prstGeom>
          <a:noFill/>
          <a:ln/>
        </p:spPr>
        <p:txBody>
          <a:bodyPr wrap="square" rtlCol="0" anchor="ctr">
            <a:normAutofit/>
          </a:bodyPr>
          <a:lstStyle/>
          <a:p>
            <a:pPr marL="0" indent="0">
              <a:buNone/>
            </a:pPr>
            <a:r>
              <a:rPr lang="en-US" sz="980" dirty="0">
                <a:solidFill>
                  <a:srgbClr val="E8EEF2"/>
                </a:solidFill>
                <a:latin typeface="Aptos" pitchFamily="34" charset="0"/>
                <a:ea typeface="Aptos" pitchFamily="34" charset="-122"/>
                <a:cs typeface="Aptos" pitchFamily="34" charset="-120"/>
              </a:rPr>
              <a:t>repetition • marginalization • genre convergence</a:t>
            </a:r>
            <a:endParaRPr lang="en-US" sz="980" dirty="0"/>
          </a:p>
        </p:txBody>
      </p:sp>
      <p:sp>
        <p:nvSpPr>
          <p:cNvPr id="20" name="Text 17"/>
          <p:cNvSpPr/>
          <p:nvPr/>
        </p:nvSpPr>
        <p:spPr>
          <a:xfrm>
            <a:off x="6537960" y="5897880"/>
            <a:ext cx="4251960" cy="329184"/>
          </a:xfrm>
          <a:prstGeom prst="rect">
            <a:avLst/>
          </a:prstGeom>
          <a:noFill/>
          <a:ln/>
        </p:spPr>
        <p:txBody>
          <a:bodyPr wrap="square" rtlCol="0" anchor="ctr"/>
          <a:lstStyle/>
          <a:p>
            <a:pPr marL="0" indent="0" algn="ctr">
              <a:buNone/>
            </a:pPr>
            <a:r>
              <a:rPr lang="en-US" sz="1250" b="1" dirty="0">
                <a:solidFill>
                  <a:srgbClr val="F2A64A"/>
                </a:solidFill>
                <a:latin typeface="Aptos" pitchFamily="34" charset="0"/>
                <a:ea typeface="Aptos" pitchFamily="34" charset="-122"/>
                <a:cs typeface="Aptos" pitchFamily="34" charset="-120"/>
              </a:rPr>
              <a:t>Visibility becomes a gatekeeping function embedded in interface design.</a:t>
            </a:r>
            <a:endParaRPr lang="en-US" sz="1250" dirty="0"/>
          </a:p>
        </p:txBody>
      </p:sp>
      <p:sp>
        <p:nvSpPr>
          <p:cNvPr id="21" name="Text 18"/>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Source: author’s manuscript</a:t>
            </a:r>
            <a:endParaRPr lang="en-US" sz="750" dirty="0"/>
          </a:p>
        </p:txBody>
      </p:sp>
      <p:sp>
        <p:nvSpPr>
          <p:cNvPr id="22" name="Text 19"/>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11</a:t>
            </a:r>
            <a:endParaRPr lang="en-US" sz="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POLICY IMPLICATIONS</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A four-axis policy framework</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The study concludes with practical mechanisms for governing AI in cinema.</a:t>
            </a:r>
            <a:endParaRPr lang="en-US" sz="1550" dirty="0"/>
          </a:p>
        </p:txBody>
      </p:sp>
      <p:pic>
        <p:nvPicPr>
          <p:cNvPr id="6" name="Image 0" descr="/mnt/data/wide_cinematic_conceptual_illustration_a_digital_batch_4.png"/>
          <p:cNvPicPr>
            <a:picLocks noChangeAspect="1"/>
          </p:cNvPicPr>
          <p:nvPr/>
        </p:nvPicPr>
        <p:blipFill>
          <a:blip r:embed="rId3"/>
          <a:srcRect l="25880" r="25880"/>
          <a:stretch/>
        </p:blipFill>
        <p:spPr>
          <a:xfrm>
            <a:off x="6812280" y="868680"/>
            <a:ext cx="4663440" cy="5440680"/>
          </a:xfrm>
          <a:prstGeom prst="rect">
            <a:avLst/>
          </a:prstGeom>
        </p:spPr>
      </p:pic>
      <p:sp>
        <p:nvSpPr>
          <p:cNvPr id="8" name="Shape 5"/>
          <p:cNvSpPr/>
          <p:nvPr/>
        </p:nvSpPr>
        <p:spPr>
          <a:xfrm>
            <a:off x="777240" y="1581912"/>
            <a:ext cx="420624" cy="420624"/>
          </a:xfrm>
          <a:prstGeom prst="ellipse">
            <a:avLst/>
          </a:prstGeom>
          <a:solidFill>
            <a:srgbClr val="53C8E9">
              <a:alpha val="92000"/>
            </a:srgbClr>
          </a:solidFill>
          <a:ln w="12700">
            <a:solidFill>
              <a:srgbClr val="FFFFFF">
                <a:alpha val="0"/>
              </a:srgbClr>
            </a:solidFill>
            <a:prstDash val="solid"/>
          </a:ln>
        </p:spPr>
        <p:txBody>
          <a:bodyPr/>
          <a:lstStyle/>
          <a:p>
            <a:endParaRPr lang="en-US"/>
          </a:p>
        </p:txBody>
      </p:sp>
      <p:sp>
        <p:nvSpPr>
          <p:cNvPr id="9" name="Text 6"/>
          <p:cNvSpPr/>
          <p:nvPr/>
        </p:nvSpPr>
        <p:spPr>
          <a:xfrm>
            <a:off x="777240" y="1664208"/>
            <a:ext cx="420624" cy="164592"/>
          </a:xfrm>
          <a:prstGeom prst="rect">
            <a:avLst/>
          </a:prstGeom>
          <a:noFill/>
          <a:ln/>
        </p:spPr>
        <p:txBody>
          <a:bodyPr wrap="square" rtlCol="0" anchor="ctr"/>
          <a:lstStyle/>
          <a:p>
            <a:pPr marL="0" indent="0" algn="ctr">
              <a:buNone/>
            </a:pPr>
            <a:r>
              <a:rPr lang="en-US" sz="1000" b="1" dirty="0">
                <a:solidFill>
                  <a:srgbClr val="08111F"/>
                </a:solidFill>
                <a:latin typeface="Aptos" pitchFamily="34" charset="0"/>
                <a:ea typeface="Aptos" pitchFamily="34" charset="-122"/>
                <a:cs typeface="Aptos" pitchFamily="34" charset="-120"/>
              </a:rPr>
              <a:t>1</a:t>
            </a:r>
            <a:endParaRPr lang="en-US" sz="1000" dirty="0"/>
          </a:p>
        </p:txBody>
      </p:sp>
      <p:sp>
        <p:nvSpPr>
          <p:cNvPr id="10" name="Text 7"/>
          <p:cNvSpPr/>
          <p:nvPr/>
        </p:nvSpPr>
        <p:spPr>
          <a:xfrm>
            <a:off x="1371600" y="1527048"/>
            <a:ext cx="2286000" cy="237744"/>
          </a:xfrm>
          <a:prstGeom prst="rect">
            <a:avLst/>
          </a:prstGeom>
          <a:noFill/>
          <a:ln/>
        </p:spPr>
        <p:txBody>
          <a:bodyPr wrap="square" rtlCol="0" anchor="ctr"/>
          <a:lstStyle/>
          <a:p>
            <a:pPr marL="0" indent="0">
              <a:buNone/>
            </a:pPr>
            <a:r>
              <a:rPr lang="en-US" sz="1500" b="1" dirty="0">
                <a:solidFill>
                  <a:srgbClr val="53C8E9"/>
                </a:solidFill>
                <a:latin typeface="Aptos Display" pitchFamily="34" charset="0"/>
                <a:ea typeface="Aptos Display" pitchFamily="34" charset="-122"/>
                <a:cs typeface="Aptos Display" pitchFamily="34" charset="-120"/>
              </a:rPr>
              <a:t>Algorithmic transparency</a:t>
            </a:r>
            <a:endParaRPr lang="en-US" sz="1500" dirty="0"/>
          </a:p>
        </p:txBody>
      </p:sp>
      <p:sp>
        <p:nvSpPr>
          <p:cNvPr id="11" name="Text 8"/>
          <p:cNvSpPr/>
          <p:nvPr/>
        </p:nvSpPr>
        <p:spPr>
          <a:xfrm>
            <a:off x="3794760" y="1545336"/>
            <a:ext cx="2377440" cy="237744"/>
          </a:xfrm>
          <a:prstGeom prst="rect">
            <a:avLst/>
          </a:prstGeom>
          <a:noFill/>
          <a:ln/>
        </p:spPr>
        <p:txBody>
          <a:bodyPr wrap="square" rtlCol="0" anchor="ctr">
            <a:normAutofit/>
          </a:bodyPr>
          <a:lstStyle/>
          <a:p>
            <a:pPr marL="0" indent="0">
              <a:buNone/>
            </a:pPr>
            <a:r>
              <a:rPr lang="en-US" sz="1050" dirty="0">
                <a:solidFill>
                  <a:srgbClr val="E8EEF2"/>
                </a:solidFill>
                <a:latin typeface="Aptos" pitchFamily="34" charset="0"/>
                <a:ea typeface="Aptos" pitchFamily="34" charset="-122"/>
                <a:cs typeface="Aptos" pitchFamily="34" charset="-120"/>
              </a:rPr>
              <a:t>Independent auditability of recommender and ranking logics.</a:t>
            </a:r>
            <a:endParaRPr lang="en-US" sz="1050" dirty="0"/>
          </a:p>
        </p:txBody>
      </p:sp>
      <p:sp>
        <p:nvSpPr>
          <p:cNvPr id="12" name="Shape 9"/>
          <p:cNvSpPr/>
          <p:nvPr/>
        </p:nvSpPr>
        <p:spPr>
          <a:xfrm>
            <a:off x="777240" y="2606040"/>
            <a:ext cx="420624" cy="420624"/>
          </a:xfrm>
          <a:prstGeom prst="ellipse">
            <a:avLst/>
          </a:prstGeom>
          <a:solidFill>
            <a:srgbClr val="F2A64A">
              <a:alpha val="92000"/>
            </a:srgbClr>
          </a:solidFill>
          <a:ln w="12700">
            <a:solidFill>
              <a:srgbClr val="FFFFFF">
                <a:alpha val="0"/>
              </a:srgbClr>
            </a:solidFill>
            <a:prstDash val="solid"/>
          </a:ln>
        </p:spPr>
        <p:txBody>
          <a:bodyPr/>
          <a:lstStyle/>
          <a:p>
            <a:endParaRPr lang="en-US"/>
          </a:p>
        </p:txBody>
      </p:sp>
      <p:sp>
        <p:nvSpPr>
          <p:cNvPr id="13" name="Text 10"/>
          <p:cNvSpPr/>
          <p:nvPr/>
        </p:nvSpPr>
        <p:spPr>
          <a:xfrm>
            <a:off x="777240" y="2688336"/>
            <a:ext cx="420624" cy="164592"/>
          </a:xfrm>
          <a:prstGeom prst="rect">
            <a:avLst/>
          </a:prstGeom>
          <a:noFill/>
          <a:ln/>
        </p:spPr>
        <p:txBody>
          <a:bodyPr wrap="square" rtlCol="0" anchor="ctr"/>
          <a:lstStyle/>
          <a:p>
            <a:pPr marL="0" indent="0" algn="ctr">
              <a:buNone/>
            </a:pPr>
            <a:r>
              <a:rPr lang="en-US" sz="1000" b="1" dirty="0">
                <a:solidFill>
                  <a:srgbClr val="08111F"/>
                </a:solidFill>
                <a:latin typeface="Aptos" pitchFamily="34" charset="0"/>
                <a:ea typeface="Aptos" pitchFamily="34" charset="-122"/>
                <a:cs typeface="Aptos" pitchFamily="34" charset="-120"/>
              </a:rPr>
              <a:t>2</a:t>
            </a:r>
            <a:endParaRPr lang="en-US" sz="1000" dirty="0"/>
          </a:p>
        </p:txBody>
      </p:sp>
      <p:sp>
        <p:nvSpPr>
          <p:cNvPr id="14" name="Text 11"/>
          <p:cNvSpPr/>
          <p:nvPr/>
        </p:nvSpPr>
        <p:spPr>
          <a:xfrm>
            <a:off x="1371600" y="2551176"/>
            <a:ext cx="2286000" cy="237744"/>
          </a:xfrm>
          <a:prstGeom prst="rect">
            <a:avLst/>
          </a:prstGeom>
          <a:noFill/>
          <a:ln/>
        </p:spPr>
        <p:txBody>
          <a:bodyPr wrap="square" rtlCol="0" anchor="ctr"/>
          <a:lstStyle/>
          <a:p>
            <a:pPr marL="0" indent="0">
              <a:buNone/>
            </a:pPr>
            <a:r>
              <a:rPr lang="en-US" sz="1500" b="1" dirty="0">
                <a:solidFill>
                  <a:srgbClr val="F2A64A"/>
                </a:solidFill>
                <a:latin typeface="Aptos Display" pitchFamily="34" charset="0"/>
                <a:ea typeface="Aptos Display" pitchFamily="34" charset="-122"/>
                <a:cs typeface="Aptos Display" pitchFamily="34" charset="-120"/>
              </a:rPr>
              <a:t>Cultural diversity standards</a:t>
            </a:r>
            <a:endParaRPr lang="en-US" sz="1500" dirty="0"/>
          </a:p>
        </p:txBody>
      </p:sp>
      <p:sp>
        <p:nvSpPr>
          <p:cNvPr id="15" name="Text 12"/>
          <p:cNvSpPr/>
          <p:nvPr/>
        </p:nvSpPr>
        <p:spPr>
          <a:xfrm>
            <a:off x="3794760" y="2569464"/>
            <a:ext cx="2377440" cy="237744"/>
          </a:xfrm>
          <a:prstGeom prst="rect">
            <a:avLst/>
          </a:prstGeom>
          <a:noFill/>
          <a:ln/>
        </p:spPr>
        <p:txBody>
          <a:bodyPr wrap="square" rtlCol="0" anchor="ctr">
            <a:normAutofit/>
          </a:bodyPr>
          <a:lstStyle/>
          <a:p>
            <a:pPr marL="0" indent="0">
              <a:buNone/>
            </a:pPr>
            <a:r>
              <a:rPr lang="en-US" sz="1050" dirty="0">
                <a:solidFill>
                  <a:srgbClr val="E8EEF2"/>
                </a:solidFill>
                <a:latin typeface="Aptos" pitchFamily="34" charset="0"/>
                <a:ea typeface="Aptos" pitchFamily="34" charset="-122"/>
                <a:cs typeface="Aptos" pitchFamily="34" charset="-120"/>
              </a:rPr>
              <a:t>Regional, linguistic and minority visibility safeguards.</a:t>
            </a:r>
            <a:endParaRPr lang="en-US" sz="1050" dirty="0"/>
          </a:p>
        </p:txBody>
      </p:sp>
      <p:sp>
        <p:nvSpPr>
          <p:cNvPr id="16" name="Shape 13"/>
          <p:cNvSpPr/>
          <p:nvPr/>
        </p:nvSpPr>
        <p:spPr>
          <a:xfrm>
            <a:off x="777240" y="3630168"/>
            <a:ext cx="420624" cy="420624"/>
          </a:xfrm>
          <a:prstGeom prst="ellipse">
            <a:avLst/>
          </a:prstGeom>
          <a:solidFill>
            <a:srgbClr val="53C8E9">
              <a:alpha val="92000"/>
            </a:srgbClr>
          </a:solidFill>
          <a:ln w="12700">
            <a:solidFill>
              <a:srgbClr val="FFFFFF">
                <a:alpha val="0"/>
              </a:srgbClr>
            </a:solidFill>
            <a:prstDash val="solid"/>
          </a:ln>
        </p:spPr>
        <p:txBody>
          <a:bodyPr/>
          <a:lstStyle/>
          <a:p>
            <a:endParaRPr lang="en-US"/>
          </a:p>
        </p:txBody>
      </p:sp>
      <p:sp>
        <p:nvSpPr>
          <p:cNvPr id="17" name="Text 14"/>
          <p:cNvSpPr/>
          <p:nvPr/>
        </p:nvSpPr>
        <p:spPr>
          <a:xfrm>
            <a:off x="777240" y="3712464"/>
            <a:ext cx="420624" cy="164592"/>
          </a:xfrm>
          <a:prstGeom prst="rect">
            <a:avLst/>
          </a:prstGeom>
          <a:noFill/>
          <a:ln/>
        </p:spPr>
        <p:txBody>
          <a:bodyPr wrap="square" rtlCol="0" anchor="ctr"/>
          <a:lstStyle/>
          <a:p>
            <a:pPr marL="0" indent="0" algn="ctr">
              <a:buNone/>
            </a:pPr>
            <a:r>
              <a:rPr lang="en-US" sz="1000" b="1" dirty="0">
                <a:solidFill>
                  <a:srgbClr val="08111F"/>
                </a:solidFill>
                <a:latin typeface="Aptos" pitchFamily="34" charset="0"/>
                <a:ea typeface="Aptos" pitchFamily="34" charset="-122"/>
                <a:cs typeface="Aptos" pitchFamily="34" charset="-120"/>
              </a:rPr>
              <a:t>3</a:t>
            </a:r>
            <a:endParaRPr lang="en-US" sz="1000" dirty="0"/>
          </a:p>
        </p:txBody>
      </p:sp>
      <p:sp>
        <p:nvSpPr>
          <p:cNvPr id="18" name="Text 15"/>
          <p:cNvSpPr/>
          <p:nvPr/>
        </p:nvSpPr>
        <p:spPr>
          <a:xfrm>
            <a:off x="1371600" y="3575304"/>
            <a:ext cx="2286000" cy="237744"/>
          </a:xfrm>
          <a:prstGeom prst="rect">
            <a:avLst/>
          </a:prstGeom>
          <a:noFill/>
          <a:ln/>
        </p:spPr>
        <p:txBody>
          <a:bodyPr wrap="square" rtlCol="0" anchor="ctr"/>
          <a:lstStyle/>
          <a:p>
            <a:pPr marL="0" indent="0">
              <a:buNone/>
            </a:pPr>
            <a:r>
              <a:rPr lang="en-US" sz="1500" b="1" dirty="0">
                <a:solidFill>
                  <a:srgbClr val="53C8E9"/>
                </a:solidFill>
                <a:latin typeface="Aptos Display" pitchFamily="34" charset="0"/>
                <a:ea typeface="Aptos Display" pitchFamily="34" charset="-122"/>
                <a:cs typeface="Aptos Display" pitchFamily="34" charset="-120"/>
              </a:rPr>
              <a:t>Creative labour protections</a:t>
            </a:r>
            <a:endParaRPr lang="en-US" sz="1500" dirty="0"/>
          </a:p>
        </p:txBody>
      </p:sp>
      <p:sp>
        <p:nvSpPr>
          <p:cNvPr id="19" name="Text 16"/>
          <p:cNvSpPr/>
          <p:nvPr/>
        </p:nvSpPr>
        <p:spPr>
          <a:xfrm>
            <a:off x="3794760" y="3593592"/>
            <a:ext cx="2377440" cy="237744"/>
          </a:xfrm>
          <a:prstGeom prst="rect">
            <a:avLst/>
          </a:prstGeom>
          <a:noFill/>
          <a:ln/>
        </p:spPr>
        <p:txBody>
          <a:bodyPr wrap="square" rtlCol="0" anchor="ctr">
            <a:normAutofit/>
          </a:bodyPr>
          <a:lstStyle/>
          <a:p>
            <a:pPr marL="0" indent="0">
              <a:buNone/>
            </a:pPr>
            <a:r>
              <a:rPr lang="en-US" sz="1050" dirty="0">
                <a:solidFill>
                  <a:srgbClr val="E8EEF2"/>
                </a:solidFill>
                <a:latin typeface="Aptos" pitchFamily="34" charset="0"/>
                <a:ea typeface="Aptos" pitchFamily="34" charset="-122"/>
                <a:cs typeface="Aptos" pitchFamily="34" charset="-120"/>
              </a:rPr>
              <a:t>Rules for AI-assisted writing, VFX and digital likeness use.</a:t>
            </a:r>
            <a:endParaRPr lang="en-US" sz="1050" dirty="0"/>
          </a:p>
        </p:txBody>
      </p:sp>
      <p:sp>
        <p:nvSpPr>
          <p:cNvPr id="20" name="Shape 17"/>
          <p:cNvSpPr/>
          <p:nvPr/>
        </p:nvSpPr>
        <p:spPr>
          <a:xfrm>
            <a:off x="777240" y="4654296"/>
            <a:ext cx="420624" cy="420624"/>
          </a:xfrm>
          <a:prstGeom prst="ellipse">
            <a:avLst/>
          </a:prstGeom>
          <a:solidFill>
            <a:srgbClr val="F2A64A">
              <a:alpha val="92000"/>
            </a:srgbClr>
          </a:solidFill>
          <a:ln w="12700">
            <a:solidFill>
              <a:srgbClr val="FFFFFF">
                <a:alpha val="0"/>
              </a:srgbClr>
            </a:solidFill>
            <a:prstDash val="solid"/>
          </a:ln>
        </p:spPr>
        <p:txBody>
          <a:bodyPr/>
          <a:lstStyle/>
          <a:p>
            <a:endParaRPr lang="en-US"/>
          </a:p>
        </p:txBody>
      </p:sp>
      <p:sp>
        <p:nvSpPr>
          <p:cNvPr id="21" name="Text 18"/>
          <p:cNvSpPr/>
          <p:nvPr/>
        </p:nvSpPr>
        <p:spPr>
          <a:xfrm>
            <a:off x="777240" y="4736592"/>
            <a:ext cx="420624" cy="164592"/>
          </a:xfrm>
          <a:prstGeom prst="rect">
            <a:avLst/>
          </a:prstGeom>
          <a:noFill/>
          <a:ln/>
        </p:spPr>
        <p:txBody>
          <a:bodyPr wrap="square" rtlCol="0" anchor="ctr"/>
          <a:lstStyle/>
          <a:p>
            <a:pPr marL="0" indent="0" algn="ctr">
              <a:buNone/>
            </a:pPr>
            <a:r>
              <a:rPr lang="en-US" sz="1000" b="1" dirty="0">
                <a:solidFill>
                  <a:srgbClr val="08111F"/>
                </a:solidFill>
                <a:latin typeface="Aptos" pitchFamily="34" charset="0"/>
                <a:ea typeface="Aptos" pitchFamily="34" charset="-122"/>
                <a:cs typeface="Aptos" pitchFamily="34" charset="-120"/>
              </a:rPr>
              <a:t>4</a:t>
            </a:r>
            <a:endParaRPr lang="en-US" sz="1000" dirty="0"/>
          </a:p>
        </p:txBody>
      </p:sp>
      <p:sp>
        <p:nvSpPr>
          <p:cNvPr id="22" name="Text 19"/>
          <p:cNvSpPr/>
          <p:nvPr/>
        </p:nvSpPr>
        <p:spPr>
          <a:xfrm>
            <a:off x="1371600" y="4599432"/>
            <a:ext cx="2286000" cy="237744"/>
          </a:xfrm>
          <a:prstGeom prst="rect">
            <a:avLst/>
          </a:prstGeom>
          <a:noFill/>
          <a:ln/>
        </p:spPr>
        <p:txBody>
          <a:bodyPr wrap="square" rtlCol="0" anchor="ctr"/>
          <a:lstStyle/>
          <a:p>
            <a:pPr marL="0" indent="0">
              <a:buNone/>
            </a:pPr>
            <a:r>
              <a:rPr lang="en-US" sz="1500" b="1" dirty="0">
                <a:solidFill>
                  <a:srgbClr val="F2A64A"/>
                </a:solidFill>
                <a:latin typeface="Aptos Display" pitchFamily="34" charset="0"/>
                <a:ea typeface="Aptos Display" pitchFamily="34" charset="-122"/>
                <a:cs typeface="Aptos Display" pitchFamily="34" charset="-120"/>
              </a:rPr>
              <a:t>Algorithmic access rights</a:t>
            </a:r>
            <a:endParaRPr lang="en-US" sz="1500" dirty="0"/>
          </a:p>
        </p:txBody>
      </p:sp>
      <p:sp>
        <p:nvSpPr>
          <p:cNvPr id="23" name="Text 20"/>
          <p:cNvSpPr/>
          <p:nvPr/>
        </p:nvSpPr>
        <p:spPr>
          <a:xfrm>
            <a:off x="3794760" y="4617720"/>
            <a:ext cx="2377440" cy="237744"/>
          </a:xfrm>
          <a:prstGeom prst="rect">
            <a:avLst/>
          </a:prstGeom>
          <a:noFill/>
          <a:ln/>
        </p:spPr>
        <p:txBody>
          <a:bodyPr wrap="square" rtlCol="0" anchor="ctr">
            <a:normAutofit/>
          </a:bodyPr>
          <a:lstStyle/>
          <a:p>
            <a:pPr marL="0" indent="0">
              <a:buNone/>
            </a:pPr>
            <a:r>
              <a:rPr lang="en-US" sz="1050" dirty="0">
                <a:solidFill>
                  <a:srgbClr val="E8EEF2"/>
                </a:solidFill>
                <a:latin typeface="Aptos" pitchFamily="34" charset="0"/>
                <a:ea typeface="Aptos" pitchFamily="34" charset="-122"/>
                <a:cs typeface="Aptos" pitchFamily="34" charset="-120"/>
              </a:rPr>
              <a:t>Diversity-weighted visibility for independent producers.</a:t>
            </a:r>
            <a:endParaRPr lang="en-US" sz="1050" dirty="0"/>
          </a:p>
        </p:txBody>
      </p:sp>
      <p:sp>
        <p:nvSpPr>
          <p:cNvPr id="24" name="Text 21"/>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Policy anchors: EU AI Act, national content quota models and industry AI principles.</a:t>
            </a:r>
            <a:endParaRPr lang="en-US" sz="750" dirty="0"/>
          </a:p>
        </p:txBody>
      </p:sp>
      <p:sp>
        <p:nvSpPr>
          <p:cNvPr id="25" name="Text 22"/>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12</a:t>
            </a:r>
            <a:endParaRPr lang="en-US" sz="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CONCLUSION</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What changes when cinema becomes algorithmically governed?</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The future of cinema is not only technological; it is cultural, economic and political.</a:t>
            </a:r>
            <a:endParaRPr lang="en-US" sz="1550" dirty="0"/>
          </a:p>
        </p:txBody>
      </p:sp>
      <p:sp>
        <p:nvSpPr>
          <p:cNvPr id="6" name="Shape 4"/>
          <p:cNvSpPr/>
          <p:nvPr/>
        </p:nvSpPr>
        <p:spPr>
          <a:xfrm>
            <a:off x="822960" y="1600200"/>
            <a:ext cx="10561320" cy="36576"/>
          </a:xfrm>
          <a:prstGeom prst="rect">
            <a:avLst/>
          </a:prstGeom>
          <a:solidFill>
            <a:srgbClr val="F2A64A"/>
          </a:solidFill>
          <a:ln w="12700">
            <a:solidFill>
              <a:srgbClr val="F2A64A"/>
            </a:solidFill>
            <a:prstDash val="solid"/>
          </a:ln>
        </p:spPr>
        <p:txBody>
          <a:bodyPr/>
          <a:lstStyle/>
          <a:p>
            <a:endParaRPr lang="en-US"/>
          </a:p>
        </p:txBody>
      </p:sp>
      <p:sp>
        <p:nvSpPr>
          <p:cNvPr id="7" name="Shape 5"/>
          <p:cNvSpPr/>
          <p:nvPr/>
        </p:nvSpPr>
        <p:spPr>
          <a:xfrm>
            <a:off x="914400" y="2148840"/>
            <a:ext cx="2971800" cy="2148840"/>
          </a:xfrm>
          <a:prstGeom prst="roundRect">
            <a:avLst>
              <a:gd name="adj" fmla="val 3404"/>
            </a:avLst>
          </a:prstGeom>
          <a:solidFill>
            <a:srgbClr val="0D1A2B"/>
          </a:solidFill>
          <a:ln w="15240">
            <a:solidFill>
              <a:srgbClr val="53C8E9"/>
            </a:solidFill>
            <a:prstDash val="solid"/>
          </a:ln>
          <a:effectLst>
            <a:outerShdw blurRad="19050" dist="12700" dir="2700000" algn="bl" rotWithShape="0">
              <a:srgbClr val="000000">
                <a:alpha val="18000"/>
              </a:srgbClr>
            </a:outerShdw>
          </a:effectLst>
        </p:spPr>
        <p:txBody>
          <a:bodyPr/>
          <a:lstStyle/>
          <a:p>
            <a:endParaRPr lang="en-US"/>
          </a:p>
        </p:txBody>
      </p:sp>
      <p:sp>
        <p:nvSpPr>
          <p:cNvPr id="8" name="Text 6"/>
          <p:cNvSpPr/>
          <p:nvPr/>
        </p:nvSpPr>
        <p:spPr>
          <a:xfrm>
            <a:off x="1115568" y="2468880"/>
            <a:ext cx="2560320" cy="475488"/>
          </a:xfrm>
          <a:prstGeom prst="rect">
            <a:avLst/>
          </a:prstGeom>
          <a:noFill/>
          <a:ln/>
        </p:spPr>
        <p:txBody>
          <a:bodyPr wrap="square" rtlCol="0" anchor="ctr">
            <a:normAutofit/>
          </a:bodyPr>
          <a:lstStyle/>
          <a:p>
            <a:pPr marL="0" indent="0" algn="ctr">
              <a:buNone/>
            </a:pPr>
            <a:r>
              <a:rPr lang="en-US" sz="1700" b="1" dirty="0">
                <a:solidFill>
                  <a:srgbClr val="53C8E9"/>
                </a:solidFill>
                <a:latin typeface="Aptos Display" pitchFamily="34" charset="0"/>
                <a:ea typeface="Aptos Display" pitchFamily="34" charset="-122"/>
                <a:cs typeface="Aptos Display" pitchFamily="34" charset="-120"/>
              </a:rPr>
              <a:t>AI is a governance mechanism</a:t>
            </a:r>
            <a:endParaRPr lang="en-US" sz="1700" dirty="0"/>
          </a:p>
        </p:txBody>
      </p:sp>
      <p:sp>
        <p:nvSpPr>
          <p:cNvPr id="9" name="Text 7"/>
          <p:cNvSpPr/>
          <p:nvPr/>
        </p:nvSpPr>
        <p:spPr>
          <a:xfrm>
            <a:off x="1170432" y="3273552"/>
            <a:ext cx="2450592" cy="502920"/>
          </a:xfrm>
          <a:prstGeom prst="rect">
            <a:avLst/>
          </a:prstGeom>
          <a:noFill/>
          <a:ln/>
        </p:spPr>
        <p:txBody>
          <a:bodyPr wrap="square" rtlCol="0" anchor="ctr">
            <a:normAutofit/>
          </a:bodyPr>
          <a:lstStyle/>
          <a:p>
            <a:pPr marL="0" indent="0" algn="ctr">
              <a:buNone/>
            </a:pPr>
            <a:r>
              <a:rPr lang="en-US" sz="1220" dirty="0">
                <a:solidFill>
                  <a:srgbClr val="E8EEF2"/>
                </a:solidFill>
                <a:latin typeface="Aptos" pitchFamily="34" charset="0"/>
                <a:ea typeface="Aptos" pitchFamily="34" charset="-122"/>
                <a:cs typeface="Aptos" pitchFamily="34" charset="-120"/>
              </a:rPr>
              <a:t>It structures visibility, value, labour and prediction.</a:t>
            </a:r>
            <a:endParaRPr lang="en-US" sz="1220" dirty="0"/>
          </a:p>
        </p:txBody>
      </p:sp>
      <p:sp>
        <p:nvSpPr>
          <p:cNvPr id="10" name="Shape 8"/>
          <p:cNvSpPr/>
          <p:nvPr/>
        </p:nvSpPr>
        <p:spPr>
          <a:xfrm>
            <a:off x="4617720" y="2148840"/>
            <a:ext cx="2971800" cy="2148840"/>
          </a:xfrm>
          <a:prstGeom prst="roundRect">
            <a:avLst>
              <a:gd name="adj" fmla="val 3404"/>
            </a:avLst>
          </a:prstGeom>
          <a:solidFill>
            <a:srgbClr val="0D1A2B"/>
          </a:solidFill>
          <a:ln w="15240">
            <a:solidFill>
              <a:srgbClr val="F2A64A"/>
            </a:solidFill>
            <a:prstDash val="solid"/>
          </a:ln>
          <a:effectLst>
            <a:outerShdw blurRad="19050" dist="12700" dir="2700000" algn="bl" rotWithShape="0">
              <a:srgbClr val="000000">
                <a:alpha val="18000"/>
              </a:srgbClr>
            </a:outerShdw>
          </a:effectLst>
        </p:spPr>
        <p:txBody>
          <a:bodyPr/>
          <a:lstStyle/>
          <a:p>
            <a:endParaRPr lang="en-US"/>
          </a:p>
        </p:txBody>
      </p:sp>
      <p:sp>
        <p:nvSpPr>
          <p:cNvPr id="11" name="Text 9"/>
          <p:cNvSpPr/>
          <p:nvPr/>
        </p:nvSpPr>
        <p:spPr>
          <a:xfrm>
            <a:off x="4818888" y="2468880"/>
            <a:ext cx="2560320" cy="475488"/>
          </a:xfrm>
          <a:prstGeom prst="rect">
            <a:avLst/>
          </a:prstGeom>
          <a:noFill/>
          <a:ln/>
        </p:spPr>
        <p:txBody>
          <a:bodyPr wrap="square" rtlCol="0" anchor="ctr">
            <a:normAutofit/>
          </a:bodyPr>
          <a:lstStyle/>
          <a:p>
            <a:pPr marL="0" indent="0" algn="ctr">
              <a:buNone/>
            </a:pPr>
            <a:r>
              <a:rPr lang="en-US" sz="1700" b="1" dirty="0">
                <a:solidFill>
                  <a:srgbClr val="F2A64A"/>
                </a:solidFill>
                <a:latin typeface="Aptos Display" pitchFamily="34" charset="0"/>
                <a:ea typeface="Aptos Display" pitchFamily="34" charset="-122"/>
                <a:cs typeface="Aptos Display" pitchFamily="34" charset="-120"/>
              </a:rPr>
              <a:t>Efficiency is not neutral</a:t>
            </a:r>
            <a:endParaRPr lang="en-US" sz="1700" dirty="0"/>
          </a:p>
        </p:txBody>
      </p:sp>
      <p:sp>
        <p:nvSpPr>
          <p:cNvPr id="12" name="Text 10"/>
          <p:cNvSpPr/>
          <p:nvPr/>
        </p:nvSpPr>
        <p:spPr>
          <a:xfrm>
            <a:off x="4873752" y="3273552"/>
            <a:ext cx="2450592" cy="502920"/>
          </a:xfrm>
          <a:prstGeom prst="rect">
            <a:avLst/>
          </a:prstGeom>
          <a:noFill/>
          <a:ln/>
        </p:spPr>
        <p:txBody>
          <a:bodyPr wrap="square" rtlCol="0" anchor="ctr">
            <a:normAutofit/>
          </a:bodyPr>
          <a:lstStyle/>
          <a:p>
            <a:pPr marL="0" indent="0" algn="ctr">
              <a:buNone/>
            </a:pPr>
            <a:r>
              <a:rPr lang="en-US" sz="1220" dirty="0">
                <a:solidFill>
                  <a:srgbClr val="E8EEF2"/>
                </a:solidFill>
                <a:latin typeface="Aptos" pitchFamily="34" charset="0"/>
                <a:ea typeface="Aptos" pitchFamily="34" charset="-122"/>
                <a:cs typeface="Aptos" pitchFamily="34" charset="-120"/>
              </a:rPr>
              <a:t>It may narrow creative risk and cultural diversity.</a:t>
            </a:r>
            <a:endParaRPr lang="en-US" sz="1220" dirty="0"/>
          </a:p>
        </p:txBody>
      </p:sp>
      <p:sp>
        <p:nvSpPr>
          <p:cNvPr id="13" name="Shape 11"/>
          <p:cNvSpPr/>
          <p:nvPr/>
        </p:nvSpPr>
        <p:spPr>
          <a:xfrm>
            <a:off x="8321040" y="2148840"/>
            <a:ext cx="2971800" cy="2148840"/>
          </a:xfrm>
          <a:prstGeom prst="roundRect">
            <a:avLst>
              <a:gd name="adj" fmla="val 3404"/>
            </a:avLst>
          </a:prstGeom>
          <a:solidFill>
            <a:srgbClr val="0D1A2B"/>
          </a:solidFill>
          <a:ln w="15240">
            <a:solidFill>
              <a:srgbClr val="6BC3A4"/>
            </a:solidFill>
            <a:prstDash val="solid"/>
          </a:ln>
          <a:effectLst>
            <a:outerShdw blurRad="19050" dist="12700" dir="2700000" algn="bl" rotWithShape="0">
              <a:srgbClr val="000000">
                <a:alpha val="18000"/>
              </a:srgbClr>
            </a:outerShdw>
          </a:effectLst>
        </p:spPr>
        <p:txBody>
          <a:bodyPr/>
          <a:lstStyle/>
          <a:p>
            <a:endParaRPr lang="en-US"/>
          </a:p>
        </p:txBody>
      </p:sp>
      <p:sp>
        <p:nvSpPr>
          <p:cNvPr id="14" name="Text 12"/>
          <p:cNvSpPr/>
          <p:nvPr/>
        </p:nvSpPr>
        <p:spPr>
          <a:xfrm>
            <a:off x="8522208" y="2468880"/>
            <a:ext cx="2560320" cy="475488"/>
          </a:xfrm>
          <a:prstGeom prst="rect">
            <a:avLst/>
          </a:prstGeom>
          <a:noFill/>
          <a:ln/>
        </p:spPr>
        <p:txBody>
          <a:bodyPr wrap="square" rtlCol="0" anchor="ctr">
            <a:normAutofit/>
          </a:bodyPr>
          <a:lstStyle/>
          <a:p>
            <a:pPr marL="0" indent="0" algn="ctr">
              <a:buNone/>
            </a:pPr>
            <a:r>
              <a:rPr lang="en-US" sz="1700" b="1" dirty="0">
                <a:solidFill>
                  <a:srgbClr val="6BC3A4"/>
                </a:solidFill>
                <a:latin typeface="Aptos Display" pitchFamily="34" charset="0"/>
                <a:ea typeface="Aptos Display" pitchFamily="34" charset="-122"/>
                <a:cs typeface="Aptos Display" pitchFamily="34" charset="-120"/>
              </a:rPr>
              <a:t>Creative autonomy requires policy</a:t>
            </a:r>
            <a:endParaRPr lang="en-US" sz="1700" dirty="0"/>
          </a:p>
        </p:txBody>
      </p:sp>
      <p:sp>
        <p:nvSpPr>
          <p:cNvPr id="15" name="Text 13"/>
          <p:cNvSpPr/>
          <p:nvPr/>
        </p:nvSpPr>
        <p:spPr>
          <a:xfrm>
            <a:off x="8577072" y="3273552"/>
            <a:ext cx="2450592" cy="502920"/>
          </a:xfrm>
          <a:prstGeom prst="rect">
            <a:avLst/>
          </a:prstGeom>
          <a:noFill/>
          <a:ln/>
        </p:spPr>
        <p:txBody>
          <a:bodyPr wrap="square" rtlCol="0" anchor="ctr">
            <a:normAutofit/>
          </a:bodyPr>
          <a:lstStyle/>
          <a:p>
            <a:pPr marL="0" indent="0" algn="ctr">
              <a:buNone/>
            </a:pPr>
            <a:r>
              <a:rPr lang="en-US" sz="1220" dirty="0">
                <a:solidFill>
                  <a:srgbClr val="E8EEF2"/>
                </a:solidFill>
                <a:latin typeface="Aptos" pitchFamily="34" charset="0"/>
                <a:ea typeface="Aptos" pitchFamily="34" charset="-122"/>
                <a:cs typeface="Aptos" pitchFamily="34" charset="-120"/>
              </a:rPr>
              <a:t>Transparency, labour protections and diversity standards are necessary.</a:t>
            </a:r>
            <a:endParaRPr lang="en-US" sz="1220" dirty="0"/>
          </a:p>
        </p:txBody>
      </p:sp>
      <p:sp>
        <p:nvSpPr>
          <p:cNvPr id="16" name="Text 14"/>
          <p:cNvSpPr/>
          <p:nvPr/>
        </p:nvSpPr>
        <p:spPr>
          <a:xfrm>
            <a:off x="1554480" y="5166360"/>
            <a:ext cx="9006840" cy="384048"/>
          </a:xfrm>
          <a:prstGeom prst="rect">
            <a:avLst/>
          </a:prstGeom>
          <a:noFill/>
          <a:ln/>
        </p:spPr>
        <p:txBody>
          <a:bodyPr wrap="square" rtlCol="0" anchor="ctr">
            <a:normAutofit/>
          </a:bodyPr>
          <a:lstStyle/>
          <a:p>
            <a:pPr marL="0" indent="0" algn="ctr">
              <a:buNone/>
            </a:pPr>
            <a:r>
              <a:rPr lang="en-US" sz="1630" b="1" dirty="0">
                <a:solidFill>
                  <a:srgbClr val="FFFFFF"/>
                </a:solidFill>
                <a:latin typeface="Aptos" pitchFamily="34" charset="0"/>
                <a:ea typeface="Aptos" pitchFamily="34" charset="-122"/>
                <a:cs typeface="Aptos" pitchFamily="34" charset="-120"/>
              </a:rPr>
              <a:t>Cinema in the AI era becomes a site where cultural value, creative labour and platform power are renegotiated.</a:t>
            </a:r>
            <a:endParaRPr lang="en-US" sz="1630" dirty="0"/>
          </a:p>
        </p:txBody>
      </p:sp>
      <p:sp>
        <p:nvSpPr>
          <p:cNvPr id="17" name="Text 15"/>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Source: author’s manuscript</a:t>
            </a:r>
            <a:endParaRPr lang="en-US" sz="750" dirty="0"/>
          </a:p>
        </p:txBody>
      </p:sp>
      <p:sp>
        <p:nvSpPr>
          <p:cNvPr id="18" name="Text 16"/>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13</a:t>
            </a:r>
            <a:endParaRPr lang="en-US" sz="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spTree>
      <p:nvGrpSpPr>
        <p:cNvPr id="1" name=""/>
        <p:cNvGrpSpPr/>
        <p:nvPr/>
      </p:nvGrpSpPr>
      <p:grpSpPr>
        <a:xfrm>
          <a:off x="0" y="0"/>
          <a:ext cx="0" cy="0"/>
          <a:chOff x="0" y="0"/>
          <a:chExt cx="0" cy="0"/>
        </a:xfrm>
      </p:grpSpPr>
      <p:pic>
        <p:nvPicPr>
          <p:cNvPr id="2" name="Image 0" descr="/mnt/data/wide_cinematic_conceptual_illustration_a_digital_batch_4.png"/>
          <p:cNvPicPr>
            <a:picLocks noChangeAspect="1"/>
          </p:cNvPicPr>
          <p:nvPr/>
        </p:nvPicPr>
        <p:blipFill>
          <a:blip r:embed="rId3"/>
          <a:srcRect t="25" b="25"/>
          <a:stretch/>
        </p:blipFill>
        <p:spPr>
          <a:xfrm>
            <a:off x="0" y="0"/>
            <a:ext cx="12191695" cy="6858000"/>
          </a:xfrm>
          <a:prstGeom prst="rect">
            <a:avLst/>
          </a:prstGeom>
        </p:spPr>
      </p:pic>
      <p:sp>
        <p:nvSpPr>
          <p:cNvPr id="3" name="Shape 0"/>
          <p:cNvSpPr/>
          <p:nvPr/>
        </p:nvSpPr>
        <p:spPr>
          <a:xfrm>
            <a:off x="0" y="0"/>
            <a:ext cx="12191695" cy="6858000"/>
          </a:xfrm>
          <a:prstGeom prst="rect">
            <a:avLst/>
          </a:prstGeom>
          <a:solidFill>
            <a:srgbClr val="08111F">
              <a:alpha val="57000"/>
            </a:srgbClr>
          </a:solidFill>
          <a:ln w="12700">
            <a:solidFill>
              <a:srgbClr val="08111F">
                <a:alpha val="0"/>
              </a:srgbClr>
            </a:solidFill>
            <a:prstDash val="solid"/>
          </a:ln>
        </p:spPr>
        <p:txBody>
          <a:bodyPr/>
          <a:lstStyle/>
          <a:p>
            <a:endParaRPr lang="en-US"/>
          </a:p>
        </p:txBody>
      </p:sp>
      <p:sp>
        <p:nvSpPr>
          <p:cNvPr id="4" name="Shape 1"/>
          <p:cNvSpPr/>
          <p:nvPr/>
        </p:nvSpPr>
        <p:spPr>
          <a:xfrm>
            <a:off x="0" y="10637"/>
            <a:ext cx="12191695" cy="6858000"/>
          </a:xfrm>
          <a:prstGeom prst="rect">
            <a:avLst/>
          </a:prstGeom>
          <a:solidFill>
            <a:srgbClr val="08111F">
              <a:alpha val="78000"/>
            </a:srgbClr>
          </a:solidFill>
          <a:ln w="12700">
            <a:solidFill>
              <a:srgbClr val="08111F">
                <a:alpha val="0"/>
              </a:srgbClr>
            </a:solidFill>
            <a:prstDash val="solid"/>
          </a:ln>
        </p:spPr>
        <p:txBody>
          <a:bodyPr/>
          <a:lstStyle/>
          <a:p>
            <a:endParaRPr lang="en-US"/>
          </a:p>
        </p:txBody>
      </p:sp>
      <p:sp>
        <p:nvSpPr>
          <p:cNvPr id="5" name="Text 2"/>
          <p:cNvSpPr/>
          <p:nvPr/>
        </p:nvSpPr>
        <p:spPr>
          <a:xfrm>
            <a:off x="868680" y="1005840"/>
            <a:ext cx="4572000" cy="685800"/>
          </a:xfrm>
          <a:prstGeom prst="rect">
            <a:avLst/>
          </a:prstGeom>
          <a:noFill/>
          <a:ln/>
        </p:spPr>
        <p:txBody>
          <a:bodyPr wrap="square" rtlCol="0" anchor="ctr"/>
          <a:lstStyle/>
          <a:p>
            <a:pPr marL="0" indent="0">
              <a:buNone/>
            </a:pPr>
            <a:r>
              <a:rPr lang="en-US" sz="4200" b="1" dirty="0">
                <a:solidFill>
                  <a:srgbClr val="FFFFFF"/>
                </a:solidFill>
                <a:latin typeface="Aptos Display" pitchFamily="34" charset="0"/>
                <a:ea typeface="Aptos Display" pitchFamily="34" charset="-122"/>
                <a:cs typeface="Aptos Display" pitchFamily="34" charset="-120"/>
              </a:rPr>
              <a:t>Thank you</a:t>
            </a:r>
            <a:endParaRPr lang="en-US" sz="4200" dirty="0"/>
          </a:p>
        </p:txBody>
      </p:sp>
      <p:sp>
        <p:nvSpPr>
          <p:cNvPr id="6" name="Text 3"/>
          <p:cNvSpPr/>
          <p:nvPr/>
        </p:nvSpPr>
        <p:spPr>
          <a:xfrm>
            <a:off x="896112" y="1874520"/>
            <a:ext cx="4389120" cy="347472"/>
          </a:xfrm>
          <a:prstGeom prst="rect">
            <a:avLst/>
          </a:prstGeom>
          <a:noFill/>
          <a:ln/>
        </p:spPr>
        <p:txBody>
          <a:bodyPr wrap="square" rtlCol="0" anchor="ctr"/>
          <a:lstStyle/>
          <a:p>
            <a:pPr marL="0" indent="0">
              <a:buNone/>
            </a:pPr>
            <a:r>
              <a:rPr lang="en-US" sz="1900" b="1" dirty="0">
                <a:solidFill>
                  <a:srgbClr val="F2A64A"/>
                </a:solidFill>
                <a:latin typeface="Aptos" pitchFamily="34" charset="0"/>
                <a:ea typeface="Aptos" pitchFamily="34" charset="-122"/>
                <a:cs typeface="Aptos" pitchFamily="34" charset="-120"/>
              </a:rPr>
              <a:t>Questions &amp; discussion</a:t>
            </a:r>
            <a:endParaRPr lang="en-US" sz="1900" dirty="0"/>
          </a:p>
        </p:txBody>
      </p:sp>
      <p:sp>
        <p:nvSpPr>
          <p:cNvPr id="7" name="Shape 4"/>
          <p:cNvSpPr/>
          <p:nvPr/>
        </p:nvSpPr>
        <p:spPr>
          <a:xfrm>
            <a:off x="896112" y="2468880"/>
            <a:ext cx="1234440" cy="0"/>
          </a:xfrm>
          <a:prstGeom prst="line">
            <a:avLst/>
          </a:prstGeom>
          <a:noFill/>
          <a:ln w="27940">
            <a:solidFill>
              <a:srgbClr val="53C8E9"/>
            </a:solidFill>
            <a:prstDash val="solid"/>
            <a:headEnd type="none"/>
            <a:tailEnd type="none"/>
          </a:ln>
        </p:spPr>
        <p:txBody>
          <a:bodyPr/>
          <a:lstStyle/>
          <a:p>
            <a:endParaRPr lang="en-US"/>
          </a:p>
        </p:txBody>
      </p:sp>
      <p:sp>
        <p:nvSpPr>
          <p:cNvPr id="8" name="Text 5"/>
          <p:cNvSpPr/>
          <p:nvPr/>
        </p:nvSpPr>
        <p:spPr>
          <a:xfrm>
            <a:off x="896112" y="2971800"/>
            <a:ext cx="2834640" cy="256032"/>
          </a:xfrm>
          <a:prstGeom prst="rect">
            <a:avLst/>
          </a:prstGeom>
          <a:noFill/>
          <a:ln/>
        </p:spPr>
        <p:txBody>
          <a:bodyPr wrap="square" rtlCol="0" anchor="ctr"/>
          <a:lstStyle/>
          <a:p>
            <a:pPr marL="0" indent="0">
              <a:buNone/>
            </a:pPr>
            <a:endParaRPr lang="en-US" sz="1300" dirty="0"/>
          </a:p>
        </p:txBody>
      </p:sp>
      <p:sp>
        <p:nvSpPr>
          <p:cNvPr id="9" name="Text 6"/>
          <p:cNvSpPr/>
          <p:nvPr/>
        </p:nvSpPr>
        <p:spPr>
          <a:xfrm>
            <a:off x="896112" y="3364992"/>
            <a:ext cx="5029200" cy="1143000"/>
          </a:xfrm>
          <a:prstGeom prst="rect">
            <a:avLst/>
          </a:prstGeom>
          <a:noFill/>
          <a:ln/>
        </p:spPr>
        <p:txBody>
          <a:bodyPr wrap="square" rtlCol="0" anchor="ctr">
            <a:normAutofit/>
          </a:bodyPr>
          <a:lstStyle/>
          <a:p>
            <a:pPr marL="0" indent="0">
              <a:buNone/>
            </a:pPr>
            <a:endParaRPr lang="en-US" sz="950" dirty="0"/>
          </a:p>
        </p:txBody>
      </p:sp>
      <p:sp>
        <p:nvSpPr>
          <p:cNvPr id="10" name="Text 7"/>
          <p:cNvSpPr/>
          <p:nvPr/>
        </p:nvSpPr>
        <p:spPr>
          <a:xfrm>
            <a:off x="896111" y="5495731"/>
            <a:ext cx="3442623" cy="566741"/>
          </a:xfrm>
          <a:prstGeom prst="rect">
            <a:avLst/>
          </a:prstGeom>
          <a:noFill/>
          <a:ln/>
        </p:spPr>
        <p:txBody>
          <a:bodyPr wrap="square" rtlCol="0" anchor="ctr"/>
          <a:lstStyle/>
          <a:p>
            <a:pPr marL="0" indent="0">
              <a:buNone/>
            </a:pPr>
            <a:r>
              <a:rPr lang="en-US" sz="1100" dirty="0">
                <a:solidFill>
                  <a:srgbClr val="E8EEF2"/>
                </a:solidFill>
                <a:latin typeface="Aptos" pitchFamily="34" charset="0"/>
                <a:ea typeface="Aptos" pitchFamily="34" charset="-122"/>
                <a:cs typeface="Aptos" pitchFamily="34" charset="-120"/>
              </a:rPr>
              <a:t>[</a:t>
            </a:r>
            <a:r>
              <a:rPr lang="tr-TR" sz="1100" dirty="0">
                <a:solidFill>
                  <a:srgbClr val="E8EEF2"/>
                </a:solidFill>
                <a:latin typeface="Aptos" pitchFamily="34" charset="0"/>
                <a:ea typeface="Aptos" pitchFamily="34" charset="-122"/>
                <a:cs typeface="Aptos" pitchFamily="34" charset="-120"/>
              </a:rPr>
              <a:t>yozkocak@dogus.edu.tr</a:t>
            </a:r>
            <a:r>
              <a:rPr lang="en-US" sz="1100" dirty="0">
                <a:solidFill>
                  <a:srgbClr val="E8EEF2"/>
                </a:solidFill>
                <a:latin typeface="Aptos" pitchFamily="34" charset="0"/>
                <a:ea typeface="Aptos" pitchFamily="34" charset="-122"/>
                <a:cs typeface="Aptos" pitchFamily="34" charset="-120"/>
              </a:rPr>
              <a:t>]</a:t>
            </a:r>
            <a:endParaRPr lang="tr-TR" sz="1100" dirty="0">
              <a:solidFill>
                <a:srgbClr val="E8EEF2"/>
              </a:solidFill>
              <a:latin typeface="Aptos" pitchFamily="34" charset="0"/>
              <a:ea typeface="Aptos" pitchFamily="34" charset="-122"/>
              <a:cs typeface="Aptos" pitchFamily="34" charset="-12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STARTING POINT</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AI is moving from tool to governance</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In cinema, algorithmic systems now influence production, distribution and cultural value.</a:t>
            </a:r>
            <a:endParaRPr lang="en-US" sz="1550" dirty="0"/>
          </a:p>
        </p:txBody>
      </p:sp>
      <p:pic>
        <p:nvPicPr>
          <p:cNvPr id="6" name="Image 0" descr="/mnt/data/a_futuristic_abstract_digital_concept_scene_over_batch_2.png"/>
          <p:cNvPicPr>
            <a:picLocks noChangeAspect="1"/>
          </p:cNvPicPr>
          <p:nvPr/>
        </p:nvPicPr>
        <p:blipFill>
          <a:blip r:embed="rId3"/>
          <a:srcRect l="24746" r="24746"/>
          <a:stretch/>
        </p:blipFill>
        <p:spPr>
          <a:xfrm>
            <a:off x="6995160" y="530352"/>
            <a:ext cx="4800600" cy="5349240"/>
          </a:xfrm>
          <a:prstGeom prst="rect">
            <a:avLst/>
          </a:prstGeom>
        </p:spPr>
      </p:pic>
      <p:sp>
        <p:nvSpPr>
          <p:cNvPr id="8" name="Text 5"/>
          <p:cNvSpPr/>
          <p:nvPr/>
        </p:nvSpPr>
        <p:spPr>
          <a:xfrm>
            <a:off x="713232" y="2011680"/>
            <a:ext cx="5257800" cy="3108960"/>
          </a:xfrm>
          <a:prstGeom prst="rect">
            <a:avLst/>
          </a:prstGeom>
          <a:noFill/>
          <a:ln/>
        </p:spPr>
        <p:txBody>
          <a:bodyPr wrap="square" rtlCol="0" anchor="ctr">
            <a:normAutofit/>
          </a:bodyPr>
          <a:lstStyle/>
          <a:p>
            <a:pPr marL="152400" indent="-152400">
              <a:buSzPct val="100000"/>
              <a:buChar char="•"/>
            </a:pPr>
            <a:r>
              <a:rPr lang="en-US" sz="1530" dirty="0">
                <a:solidFill>
                  <a:srgbClr val="E8EEF2"/>
                </a:solidFill>
                <a:latin typeface="Aptos" pitchFamily="34" charset="0"/>
                <a:ea typeface="Aptos" pitchFamily="34" charset="-122"/>
                <a:cs typeface="Aptos" pitchFamily="34" charset="-120"/>
              </a:rPr>
              <a:t>Generative systems support scripts, editing, VFX and sound design.</a:t>
            </a:r>
            <a:endParaRPr lang="en-US" sz="1530" dirty="0"/>
          </a:p>
          <a:p>
            <a:pPr marL="152400" indent="-152400">
              <a:buSzPct val="100000"/>
              <a:buChar char="•"/>
            </a:pPr>
            <a:r>
              <a:rPr lang="en-US" sz="1530" dirty="0">
                <a:solidFill>
                  <a:srgbClr val="E8EEF2"/>
                </a:solidFill>
                <a:latin typeface="Aptos" pitchFamily="34" charset="0"/>
                <a:ea typeface="Aptos" pitchFamily="34" charset="-122"/>
                <a:cs typeface="Aptos" pitchFamily="34" charset="-120"/>
              </a:rPr>
              <a:t>Platform recommender systems determine what becomes visible.</a:t>
            </a:r>
            <a:endParaRPr lang="en-US" sz="1530" dirty="0"/>
          </a:p>
          <a:p>
            <a:pPr marL="152400" indent="-152400">
              <a:buSzPct val="100000"/>
              <a:buChar char="•"/>
            </a:pPr>
            <a:r>
              <a:rPr lang="en-US" sz="1530" dirty="0">
                <a:solidFill>
                  <a:srgbClr val="E8EEF2"/>
                </a:solidFill>
                <a:latin typeface="Aptos" pitchFamily="34" charset="0"/>
                <a:ea typeface="Aptos" pitchFamily="34" charset="-122"/>
                <a:cs typeface="Aptos" pitchFamily="34" charset="-120"/>
              </a:rPr>
              <a:t>Data-driven metrics reshape how cultural value is measured.</a:t>
            </a:r>
            <a:endParaRPr lang="en-US" sz="1530" dirty="0"/>
          </a:p>
          <a:p>
            <a:pPr marL="152400" indent="-152400">
              <a:buSzPct val="100000"/>
              <a:buChar char="•"/>
            </a:pPr>
            <a:r>
              <a:rPr lang="en-US" sz="1530" dirty="0">
                <a:solidFill>
                  <a:srgbClr val="E8EEF2"/>
                </a:solidFill>
                <a:latin typeface="Aptos" pitchFamily="34" charset="0"/>
                <a:ea typeface="Aptos" pitchFamily="34" charset="-122"/>
                <a:cs typeface="Aptos" pitchFamily="34" charset="-120"/>
              </a:rPr>
              <a:t>Creative labour is increasingly managed through prediction and automation.</a:t>
            </a:r>
            <a:endParaRPr lang="en-US" sz="1530" dirty="0"/>
          </a:p>
        </p:txBody>
      </p:sp>
      <p:sp>
        <p:nvSpPr>
          <p:cNvPr id="9" name="Shape 6"/>
          <p:cNvSpPr/>
          <p:nvPr/>
        </p:nvSpPr>
        <p:spPr>
          <a:xfrm>
            <a:off x="713232" y="5230368"/>
            <a:ext cx="1508760" cy="310896"/>
          </a:xfrm>
          <a:prstGeom prst="roundRect">
            <a:avLst>
              <a:gd name="adj" fmla="val 20588"/>
            </a:avLst>
          </a:prstGeom>
          <a:solidFill>
            <a:srgbClr val="E0782F">
              <a:alpha val="84000"/>
            </a:srgbClr>
          </a:solidFill>
          <a:ln w="12700">
            <a:solidFill>
              <a:srgbClr val="E0782F">
                <a:alpha val="0"/>
              </a:srgbClr>
            </a:solidFill>
            <a:prstDash val="solid"/>
          </a:ln>
        </p:spPr>
        <p:txBody>
          <a:bodyPr/>
          <a:lstStyle/>
          <a:p>
            <a:endParaRPr lang="en-US"/>
          </a:p>
        </p:txBody>
      </p:sp>
      <p:sp>
        <p:nvSpPr>
          <p:cNvPr id="10" name="Text 7"/>
          <p:cNvSpPr/>
          <p:nvPr/>
        </p:nvSpPr>
        <p:spPr>
          <a:xfrm>
            <a:off x="786384" y="5294376"/>
            <a:ext cx="1362456" cy="164592"/>
          </a:xfrm>
          <a:prstGeom prst="rect">
            <a:avLst/>
          </a:prstGeom>
          <a:noFill/>
          <a:ln/>
        </p:spPr>
        <p:txBody>
          <a:bodyPr wrap="square" rtlCol="0" anchor="ctr"/>
          <a:lstStyle/>
          <a:p>
            <a:pPr marL="0" indent="0" algn="ctr">
              <a:buNone/>
            </a:pPr>
            <a:r>
              <a:rPr lang="en-US" sz="800" b="1" dirty="0">
                <a:solidFill>
                  <a:srgbClr val="FFFFFF"/>
                </a:solidFill>
                <a:latin typeface="Aptos" pitchFamily="34" charset="0"/>
                <a:ea typeface="Aptos" pitchFamily="34" charset="-122"/>
                <a:cs typeface="Aptos" pitchFamily="34" charset="-120"/>
              </a:rPr>
              <a:t>Central argument</a:t>
            </a:r>
            <a:endParaRPr lang="en-US" sz="800" dirty="0"/>
          </a:p>
        </p:txBody>
      </p:sp>
      <p:sp>
        <p:nvSpPr>
          <p:cNvPr id="11" name="Text 8"/>
          <p:cNvSpPr/>
          <p:nvPr/>
        </p:nvSpPr>
        <p:spPr>
          <a:xfrm>
            <a:off x="2331720" y="5230368"/>
            <a:ext cx="3931920" cy="320040"/>
          </a:xfrm>
          <a:prstGeom prst="rect">
            <a:avLst/>
          </a:prstGeom>
          <a:noFill/>
          <a:ln/>
        </p:spPr>
        <p:txBody>
          <a:bodyPr wrap="square" rtlCol="0" anchor="ctr">
            <a:normAutofit/>
          </a:bodyPr>
          <a:lstStyle/>
          <a:p>
            <a:pPr marL="0" indent="0">
              <a:buNone/>
            </a:pPr>
            <a:r>
              <a:rPr lang="en-US" sz="1180" dirty="0">
                <a:solidFill>
                  <a:srgbClr val="E8EEF2"/>
                </a:solidFill>
                <a:latin typeface="Aptos" pitchFamily="34" charset="0"/>
                <a:ea typeface="Aptos" pitchFamily="34" charset="-122"/>
                <a:cs typeface="Aptos" pitchFamily="34" charset="-120"/>
              </a:rPr>
              <a:t>Efficiency gains are coupled with risks to diversity, autonomy and labour security.</a:t>
            </a:r>
            <a:endParaRPr lang="en-US" sz="1180" dirty="0"/>
          </a:p>
        </p:txBody>
      </p:sp>
      <p:sp>
        <p:nvSpPr>
          <p:cNvPr id="12" name="Text 9"/>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Source: author’s manuscript</a:t>
            </a:r>
            <a:endParaRPr lang="en-US" sz="750" dirty="0"/>
          </a:p>
        </p:txBody>
      </p:sp>
      <p:sp>
        <p:nvSpPr>
          <p:cNvPr id="13" name="Text 10"/>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02</a:t>
            </a:r>
            <a:endParaRPr lang="en-US" sz="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RESEARCH GAP</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A missing bridge in the literature</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Industry narratives focus on innovation; critical studies focus on power. Cinema needs an integrated framework.</a:t>
            </a:r>
            <a:endParaRPr lang="en-US" sz="1550" dirty="0"/>
          </a:p>
        </p:txBody>
      </p:sp>
      <p:sp>
        <p:nvSpPr>
          <p:cNvPr id="6" name="Shape 4"/>
          <p:cNvSpPr/>
          <p:nvPr/>
        </p:nvSpPr>
        <p:spPr>
          <a:xfrm>
            <a:off x="777240" y="2084832"/>
            <a:ext cx="2788920" cy="1508760"/>
          </a:xfrm>
          <a:prstGeom prst="roundRect">
            <a:avLst/>
          </a:prstGeom>
          <a:solidFill>
            <a:srgbClr val="0E5A7F">
              <a:alpha val="82000"/>
            </a:srgbClr>
          </a:solidFill>
          <a:ln w="12700">
            <a:solidFill>
              <a:srgbClr val="53C8E9">
                <a:alpha val="60000"/>
              </a:srgbClr>
            </a:solidFill>
            <a:prstDash val="solid"/>
          </a:ln>
        </p:spPr>
        <p:txBody>
          <a:bodyPr/>
          <a:lstStyle/>
          <a:p>
            <a:endParaRPr lang="en-US"/>
          </a:p>
        </p:txBody>
      </p:sp>
      <p:sp>
        <p:nvSpPr>
          <p:cNvPr id="7" name="Text 5"/>
          <p:cNvSpPr/>
          <p:nvPr/>
        </p:nvSpPr>
        <p:spPr>
          <a:xfrm>
            <a:off x="941832" y="2313432"/>
            <a:ext cx="2459736" cy="256032"/>
          </a:xfrm>
          <a:prstGeom prst="rect">
            <a:avLst/>
          </a:prstGeom>
          <a:noFill/>
          <a:ln/>
        </p:spPr>
        <p:txBody>
          <a:bodyPr wrap="square" rtlCol="0" anchor="ctr"/>
          <a:lstStyle/>
          <a:p>
            <a:pPr marL="0" indent="0">
              <a:buNone/>
            </a:pPr>
            <a:r>
              <a:rPr lang="en-US" sz="1600" b="1" dirty="0">
                <a:solidFill>
                  <a:srgbClr val="FFFFFF"/>
                </a:solidFill>
                <a:latin typeface="Aptos" pitchFamily="34" charset="0"/>
                <a:ea typeface="Aptos" pitchFamily="34" charset="-122"/>
                <a:cs typeface="Aptos" pitchFamily="34" charset="-120"/>
              </a:rPr>
              <a:t>Industry reports</a:t>
            </a:r>
            <a:endParaRPr lang="en-US" sz="1600" dirty="0"/>
          </a:p>
        </p:txBody>
      </p:sp>
      <p:sp>
        <p:nvSpPr>
          <p:cNvPr id="8" name="Text 6"/>
          <p:cNvSpPr/>
          <p:nvPr/>
        </p:nvSpPr>
        <p:spPr>
          <a:xfrm>
            <a:off x="941832" y="2706624"/>
            <a:ext cx="2459736" cy="585216"/>
          </a:xfrm>
          <a:prstGeom prst="rect">
            <a:avLst/>
          </a:prstGeom>
          <a:noFill/>
          <a:ln/>
        </p:spPr>
        <p:txBody>
          <a:bodyPr wrap="square" rtlCol="0" anchor="ctr">
            <a:normAutofit/>
          </a:bodyPr>
          <a:lstStyle/>
          <a:p>
            <a:pPr marL="0" indent="0">
              <a:buNone/>
            </a:pPr>
            <a:r>
              <a:rPr lang="en-US" sz="1250" dirty="0">
                <a:solidFill>
                  <a:srgbClr val="E8EEF2"/>
                </a:solidFill>
                <a:latin typeface="Aptos" pitchFamily="34" charset="0"/>
                <a:ea typeface="Aptos" pitchFamily="34" charset="-122"/>
                <a:cs typeface="Aptos" pitchFamily="34" charset="-120"/>
              </a:rPr>
              <a:t>Optimization</a:t>
            </a:r>
            <a:endParaRPr lang="en-US" sz="1250" dirty="0"/>
          </a:p>
          <a:p>
            <a:pPr marL="0" indent="0">
              <a:buNone/>
            </a:pPr>
            <a:r>
              <a:rPr lang="en-US" sz="1250" dirty="0">
                <a:solidFill>
                  <a:srgbClr val="E8EEF2"/>
                </a:solidFill>
                <a:latin typeface="Aptos" pitchFamily="34" charset="0"/>
                <a:ea typeface="Aptos" pitchFamily="34" charset="-122"/>
                <a:cs typeface="Aptos" pitchFamily="34" charset="-120"/>
              </a:rPr>
              <a:t>Risk reduction</a:t>
            </a:r>
            <a:endParaRPr lang="en-US" sz="1250" dirty="0"/>
          </a:p>
          <a:p>
            <a:pPr marL="0" indent="0">
              <a:buNone/>
            </a:pPr>
            <a:r>
              <a:rPr lang="en-US" sz="1250" dirty="0">
                <a:solidFill>
                  <a:srgbClr val="E8EEF2"/>
                </a:solidFill>
                <a:latin typeface="Aptos" pitchFamily="34" charset="0"/>
                <a:ea typeface="Aptos" pitchFamily="34" charset="-122"/>
                <a:cs typeface="Aptos" pitchFamily="34" charset="-120"/>
              </a:rPr>
              <a:t>Productivity</a:t>
            </a:r>
            <a:endParaRPr lang="en-US" sz="1250" dirty="0"/>
          </a:p>
        </p:txBody>
      </p:sp>
      <p:sp>
        <p:nvSpPr>
          <p:cNvPr id="9" name="Shape 7"/>
          <p:cNvSpPr/>
          <p:nvPr/>
        </p:nvSpPr>
        <p:spPr>
          <a:xfrm>
            <a:off x="4526280" y="2084832"/>
            <a:ext cx="2788920" cy="1508760"/>
          </a:xfrm>
          <a:prstGeom prst="roundRect">
            <a:avLst/>
          </a:prstGeom>
          <a:solidFill>
            <a:srgbClr val="E0782F">
              <a:alpha val="82000"/>
            </a:srgbClr>
          </a:solidFill>
          <a:ln w="12700">
            <a:solidFill>
              <a:srgbClr val="F2A64A">
                <a:alpha val="65000"/>
              </a:srgbClr>
            </a:solidFill>
            <a:prstDash val="solid"/>
          </a:ln>
        </p:spPr>
        <p:txBody>
          <a:bodyPr/>
          <a:lstStyle/>
          <a:p>
            <a:endParaRPr lang="en-US"/>
          </a:p>
        </p:txBody>
      </p:sp>
      <p:sp>
        <p:nvSpPr>
          <p:cNvPr id="10" name="Text 8"/>
          <p:cNvSpPr/>
          <p:nvPr/>
        </p:nvSpPr>
        <p:spPr>
          <a:xfrm>
            <a:off x="4690872" y="2313432"/>
            <a:ext cx="2459736" cy="256032"/>
          </a:xfrm>
          <a:prstGeom prst="rect">
            <a:avLst/>
          </a:prstGeom>
          <a:noFill/>
          <a:ln/>
        </p:spPr>
        <p:txBody>
          <a:bodyPr wrap="square" rtlCol="0" anchor="ctr"/>
          <a:lstStyle/>
          <a:p>
            <a:pPr marL="0" indent="0">
              <a:buNone/>
            </a:pPr>
            <a:r>
              <a:rPr lang="en-US" sz="1600" b="1" dirty="0">
                <a:solidFill>
                  <a:srgbClr val="FFFFFF"/>
                </a:solidFill>
                <a:latin typeface="Aptos" pitchFamily="34" charset="0"/>
                <a:ea typeface="Aptos" pitchFamily="34" charset="-122"/>
                <a:cs typeface="Aptos" pitchFamily="34" charset="-120"/>
              </a:rPr>
              <a:t>Critical theory</a:t>
            </a:r>
            <a:endParaRPr lang="en-US" sz="1600" dirty="0"/>
          </a:p>
        </p:txBody>
      </p:sp>
      <p:sp>
        <p:nvSpPr>
          <p:cNvPr id="11" name="Text 9"/>
          <p:cNvSpPr/>
          <p:nvPr/>
        </p:nvSpPr>
        <p:spPr>
          <a:xfrm>
            <a:off x="4690872" y="2706624"/>
            <a:ext cx="2459736" cy="585216"/>
          </a:xfrm>
          <a:prstGeom prst="rect">
            <a:avLst/>
          </a:prstGeom>
          <a:noFill/>
          <a:ln/>
        </p:spPr>
        <p:txBody>
          <a:bodyPr wrap="square" rtlCol="0" anchor="ctr">
            <a:normAutofit/>
          </a:bodyPr>
          <a:lstStyle/>
          <a:p>
            <a:pPr marL="0" indent="0">
              <a:buNone/>
            </a:pPr>
            <a:r>
              <a:rPr lang="en-US" sz="1250" dirty="0">
                <a:solidFill>
                  <a:srgbClr val="E8EEF2"/>
                </a:solidFill>
                <a:latin typeface="Aptos" pitchFamily="34" charset="0"/>
                <a:ea typeface="Aptos" pitchFamily="34" charset="-122"/>
                <a:cs typeface="Aptos" pitchFamily="34" charset="-120"/>
              </a:rPr>
              <a:t>Platform power</a:t>
            </a:r>
            <a:endParaRPr lang="en-US" sz="1250" dirty="0"/>
          </a:p>
          <a:p>
            <a:pPr marL="0" indent="0">
              <a:buNone/>
            </a:pPr>
            <a:r>
              <a:rPr lang="en-US" sz="1250" dirty="0">
                <a:solidFill>
                  <a:srgbClr val="E8EEF2"/>
                </a:solidFill>
                <a:latin typeface="Aptos" pitchFamily="34" charset="0"/>
                <a:ea typeface="Aptos" pitchFamily="34" charset="-122"/>
                <a:cs typeface="Aptos" pitchFamily="34" charset="-120"/>
              </a:rPr>
              <a:t>Labour precarity</a:t>
            </a:r>
            <a:endParaRPr lang="en-US" sz="1250" dirty="0"/>
          </a:p>
          <a:p>
            <a:pPr marL="0" indent="0">
              <a:buNone/>
            </a:pPr>
            <a:r>
              <a:rPr lang="en-US" sz="1250" dirty="0">
                <a:solidFill>
                  <a:srgbClr val="E8EEF2"/>
                </a:solidFill>
                <a:latin typeface="Aptos" pitchFamily="34" charset="0"/>
                <a:ea typeface="Aptos" pitchFamily="34" charset="-122"/>
                <a:cs typeface="Aptos" pitchFamily="34" charset="-120"/>
              </a:rPr>
              <a:t>Cultural politics</a:t>
            </a:r>
            <a:endParaRPr lang="en-US" sz="1250" dirty="0"/>
          </a:p>
        </p:txBody>
      </p:sp>
      <p:sp>
        <p:nvSpPr>
          <p:cNvPr id="12" name="Shape 10"/>
          <p:cNvSpPr/>
          <p:nvPr/>
        </p:nvSpPr>
        <p:spPr>
          <a:xfrm>
            <a:off x="3611880" y="2560320"/>
            <a:ext cx="804672" cy="502920"/>
          </a:xfrm>
          <a:prstGeom prst="chevron">
            <a:avLst/>
          </a:prstGeom>
          <a:solidFill>
            <a:srgbClr val="53C8E9">
              <a:alpha val="96000"/>
            </a:srgbClr>
          </a:solidFill>
          <a:ln w="12700">
            <a:solidFill>
              <a:srgbClr val="53C8E9">
                <a:alpha val="0"/>
              </a:srgbClr>
            </a:solidFill>
            <a:prstDash val="solid"/>
          </a:ln>
        </p:spPr>
        <p:txBody>
          <a:bodyPr/>
          <a:lstStyle/>
          <a:p>
            <a:endParaRPr lang="en-US"/>
          </a:p>
        </p:txBody>
      </p:sp>
      <p:sp>
        <p:nvSpPr>
          <p:cNvPr id="13" name="Shape 11"/>
          <p:cNvSpPr/>
          <p:nvPr/>
        </p:nvSpPr>
        <p:spPr>
          <a:xfrm>
            <a:off x="7818120" y="1874520"/>
            <a:ext cx="3291840" cy="2011680"/>
          </a:xfrm>
          <a:prstGeom prst="roundRect">
            <a:avLst/>
          </a:prstGeom>
          <a:solidFill>
            <a:srgbClr val="0D1A2B"/>
          </a:solidFill>
          <a:ln w="15240">
            <a:solidFill>
              <a:srgbClr val="F2A64A"/>
            </a:solidFill>
            <a:prstDash val="solid"/>
          </a:ln>
          <a:effectLst>
            <a:outerShdw blurRad="25400" dist="12700" dir="2700000" algn="bl" rotWithShape="0">
              <a:srgbClr val="000000">
                <a:alpha val="20000"/>
              </a:srgbClr>
            </a:outerShdw>
          </a:effectLst>
        </p:spPr>
        <p:txBody>
          <a:bodyPr/>
          <a:lstStyle/>
          <a:p>
            <a:endParaRPr lang="en-US"/>
          </a:p>
        </p:txBody>
      </p:sp>
      <p:sp>
        <p:nvSpPr>
          <p:cNvPr id="14" name="Text 12"/>
          <p:cNvSpPr/>
          <p:nvPr/>
        </p:nvSpPr>
        <p:spPr>
          <a:xfrm>
            <a:off x="8046720" y="2121408"/>
            <a:ext cx="2834640" cy="274320"/>
          </a:xfrm>
          <a:prstGeom prst="rect">
            <a:avLst/>
          </a:prstGeom>
          <a:noFill/>
          <a:ln/>
        </p:spPr>
        <p:txBody>
          <a:bodyPr wrap="square" rtlCol="0" anchor="ctr"/>
          <a:lstStyle/>
          <a:p>
            <a:pPr marL="0" indent="0">
              <a:buNone/>
            </a:pPr>
            <a:r>
              <a:rPr lang="en-US" sz="1450" b="1" dirty="0">
                <a:solidFill>
                  <a:srgbClr val="F2A64A"/>
                </a:solidFill>
                <a:latin typeface="Aptos" pitchFamily="34" charset="0"/>
                <a:ea typeface="Aptos" pitchFamily="34" charset="-122"/>
                <a:cs typeface="Aptos" pitchFamily="34" charset="-120"/>
              </a:rPr>
              <a:t>This study contributes:</a:t>
            </a:r>
            <a:endParaRPr lang="en-US" sz="1450" dirty="0"/>
          </a:p>
        </p:txBody>
      </p:sp>
      <p:sp>
        <p:nvSpPr>
          <p:cNvPr id="15" name="Text 13"/>
          <p:cNvSpPr/>
          <p:nvPr/>
        </p:nvSpPr>
        <p:spPr>
          <a:xfrm>
            <a:off x="8101584" y="2578608"/>
            <a:ext cx="2606040" cy="1024128"/>
          </a:xfrm>
          <a:prstGeom prst="rect">
            <a:avLst/>
          </a:prstGeom>
          <a:noFill/>
          <a:ln/>
        </p:spPr>
        <p:txBody>
          <a:bodyPr wrap="square" rtlCol="0" anchor="ctr">
            <a:normAutofit/>
          </a:bodyPr>
          <a:lstStyle/>
          <a:p>
            <a:pPr marL="152400" indent="-152400">
              <a:buSzPct val="100000"/>
              <a:buChar char="•"/>
            </a:pPr>
            <a:r>
              <a:rPr lang="en-US" sz="1150" dirty="0">
                <a:solidFill>
                  <a:srgbClr val="E8EEF2"/>
                </a:solidFill>
                <a:latin typeface="Aptos" pitchFamily="34" charset="0"/>
                <a:ea typeface="Aptos" pitchFamily="34" charset="-122"/>
                <a:cs typeface="Aptos" pitchFamily="34" charset="-120"/>
              </a:rPr>
              <a:t>A four-dimensional analytical framework</a:t>
            </a:r>
            <a:endParaRPr lang="en-US" sz="1150" dirty="0"/>
          </a:p>
          <a:p>
            <a:pPr marL="152400" indent="-152400">
              <a:buSzPct val="100000"/>
              <a:buChar char="•"/>
            </a:pPr>
            <a:r>
              <a:rPr lang="en-US" sz="1150" dirty="0">
                <a:solidFill>
                  <a:srgbClr val="E8EEF2"/>
                </a:solidFill>
                <a:latin typeface="Aptos" pitchFamily="34" charset="0"/>
                <a:ea typeface="Aptos" pitchFamily="34" charset="-122"/>
                <a:cs typeface="Aptos" pitchFamily="34" charset="-120"/>
              </a:rPr>
              <a:t>A thematic analysis of recent literature</a:t>
            </a:r>
            <a:endParaRPr lang="en-US" sz="1150" dirty="0"/>
          </a:p>
          <a:p>
            <a:pPr marL="152400" indent="-152400">
              <a:buSzPct val="100000"/>
              <a:buChar char="•"/>
            </a:pPr>
            <a:r>
              <a:rPr lang="en-US" sz="1150" dirty="0">
                <a:solidFill>
                  <a:srgbClr val="E8EEF2"/>
                </a:solidFill>
                <a:latin typeface="Aptos" pitchFamily="34" charset="0"/>
                <a:ea typeface="Aptos" pitchFamily="34" charset="-122"/>
                <a:cs typeface="Aptos" pitchFamily="34" charset="-120"/>
              </a:rPr>
              <a:t>Policy directions for transparent and pluralistic AI</a:t>
            </a:r>
            <a:endParaRPr lang="en-US" sz="1150" dirty="0"/>
          </a:p>
        </p:txBody>
      </p:sp>
      <p:sp>
        <p:nvSpPr>
          <p:cNvPr id="16" name="Text 14"/>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Source: author’s manuscript</a:t>
            </a:r>
            <a:endParaRPr lang="en-US" sz="750" dirty="0"/>
          </a:p>
        </p:txBody>
      </p:sp>
      <p:sp>
        <p:nvSpPr>
          <p:cNvPr id="17" name="Text 15"/>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03</a:t>
            </a:r>
            <a:endParaRPr lang="en-US" sz="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RESEARCH QUESTIONS</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Two guiding questions</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The study asks how AI restructures visibility, diversity, labour and governance in cinema.</a:t>
            </a:r>
            <a:endParaRPr lang="en-US" sz="1550" dirty="0"/>
          </a:p>
        </p:txBody>
      </p:sp>
      <p:sp>
        <p:nvSpPr>
          <p:cNvPr id="6" name="Shape 4"/>
          <p:cNvSpPr/>
          <p:nvPr/>
        </p:nvSpPr>
        <p:spPr>
          <a:xfrm>
            <a:off x="777240" y="1874520"/>
            <a:ext cx="118872" cy="1234440"/>
          </a:xfrm>
          <a:prstGeom prst="rect">
            <a:avLst/>
          </a:prstGeom>
          <a:solidFill>
            <a:srgbClr val="53C8E9"/>
          </a:solidFill>
          <a:ln w="12700">
            <a:solidFill>
              <a:srgbClr val="53C8E9"/>
            </a:solidFill>
            <a:prstDash val="solid"/>
          </a:ln>
        </p:spPr>
        <p:txBody>
          <a:bodyPr/>
          <a:lstStyle/>
          <a:p>
            <a:endParaRPr lang="en-US"/>
          </a:p>
        </p:txBody>
      </p:sp>
      <p:sp>
        <p:nvSpPr>
          <p:cNvPr id="7" name="Text 5"/>
          <p:cNvSpPr/>
          <p:nvPr/>
        </p:nvSpPr>
        <p:spPr>
          <a:xfrm>
            <a:off x="1051560" y="1892808"/>
            <a:ext cx="685800" cy="347472"/>
          </a:xfrm>
          <a:prstGeom prst="rect">
            <a:avLst/>
          </a:prstGeom>
          <a:noFill/>
          <a:ln/>
        </p:spPr>
        <p:txBody>
          <a:bodyPr wrap="square" rtlCol="0" anchor="ctr"/>
          <a:lstStyle/>
          <a:p>
            <a:pPr marL="0" indent="0">
              <a:buNone/>
            </a:pPr>
            <a:r>
              <a:rPr lang="en-US" sz="1800" b="1" dirty="0">
                <a:solidFill>
                  <a:srgbClr val="53C8E9"/>
                </a:solidFill>
                <a:latin typeface="Aptos Display" pitchFamily="34" charset="0"/>
                <a:ea typeface="Aptos Display" pitchFamily="34" charset="-122"/>
                <a:cs typeface="Aptos Display" pitchFamily="34" charset="-120"/>
              </a:rPr>
              <a:t>RQ1</a:t>
            </a:r>
            <a:endParaRPr lang="en-US" sz="1800" dirty="0"/>
          </a:p>
        </p:txBody>
      </p:sp>
      <p:sp>
        <p:nvSpPr>
          <p:cNvPr id="8" name="Text 6"/>
          <p:cNvSpPr/>
          <p:nvPr/>
        </p:nvSpPr>
        <p:spPr>
          <a:xfrm>
            <a:off x="1051560" y="2313432"/>
            <a:ext cx="9692640" cy="594360"/>
          </a:xfrm>
          <a:prstGeom prst="rect">
            <a:avLst/>
          </a:prstGeom>
          <a:noFill/>
          <a:ln/>
        </p:spPr>
        <p:txBody>
          <a:bodyPr wrap="square" rtlCol="0" anchor="ctr">
            <a:normAutofit/>
          </a:bodyPr>
          <a:lstStyle/>
          <a:p>
            <a:pPr marL="0" indent="0">
              <a:buNone/>
            </a:pPr>
            <a:r>
              <a:rPr lang="en-US" sz="1800" dirty="0">
                <a:solidFill>
                  <a:srgbClr val="FFFFFF"/>
                </a:solidFill>
                <a:latin typeface="Aptos" pitchFamily="34" charset="0"/>
                <a:ea typeface="Aptos" pitchFamily="34" charset="-122"/>
                <a:cs typeface="Aptos" pitchFamily="34" charset="-120"/>
              </a:rPr>
              <a:t>How do platform-based algorithmic governance mechanisms affect cultural visibility, content diversity and creative labour in cinema?</a:t>
            </a:r>
            <a:endParaRPr lang="en-US" sz="1800" dirty="0"/>
          </a:p>
        </p:txBody>
      </p:sp>
      <p:sp>
        <p:nvSpPr>
          <p:cNvPr id="9" name="Shape 7"/>
          <p:cNvSpPr/>
          <p:nvPr/>
        </p:nvSpPr>
        <p:spPr>
          <a:xfrm>
            <a:off x="777240" y="3749040"/>
            <a:ext cx="118872" cy="1234440"/>
          </a:xfrm>
          <a:prstGeom prst="rect">
            <a:avLst/>
          </a:prstGeom>
          <a:solidFill>
            <a:srgbClr val="F2A64A"/>
          </a:solidFill>
          <a:ln w="12700">
            <a:solidFill>
              <a:srgbClr val="F2A64A"/>
            </a:solidFill>
            <a:prstDash val="solid"/>
          </a:ln>
        </p:spPr>
        <p:txBody>
          <a:bodyPr/>
          <a:lstStyle/>
          <a:p>
            <a:endParaRPr lang="en-US"/>
          </a:p>
        </p:txBody>
      </p:sp>
      <p:sp>
        <p:nvSpPr>
          <p:cNvPr id="10" name="Text 8"/>
          <p:cNvSpPr/>
          <p:nvPr/>
        </p:nvSpPr>
        <p:spPr>
          <a:xfrm>
            <a:off x="1051560" y="3767328"/>
            <a:ext cx="685800" cy="347472"/>
          </a:xfrm>
          <a:prstGeom prst="rect">
            <a:avLst/>
          </a:prstGeom>
          <a:noFill/>
          <a:ln/>
        </p:spPr>
        <p:txBody>
          <a:bodyPr wrap="square" rtlCol="0" anchor="ctr"/>
          <a:lstStyle/>
          <a:p>
            <a:pPr marL="0" indent="0">
              <a:buNone/>
            </a:pPr>
            <a:r>
              <a:rPr lang="en-US" sz="1800" b="1" dirty="0">
                <a:solidFill>
                  <a:srgbClr val="F2A64A"/>
                </a:solidFill>
                <a:latin typeface="Aptos Display" pitchFamily="34" charset="0"/>
                <a:ea typeface="Aptos Display" pitchFamily="34" charset="-122"/>
                <a:cs typeface="Aptos Display" pitchFamily="34" charset="-120"/>
              </a:rPr>
              <a:t>RQ2</a:t>
            </a:r>
            <a:endParaRPr lang="en-US" sz="1800" dirty="0"/>
          </a:p>
        </p:txBody>
      </p:sp>
      <p:sp>
        <p:nvSpPr>
          <p:cNvPr id="11" name="Text 9"/>
          <p:cNvSpPr/>
          <p:nvPr/>
        </p:nvSpPr>
        <p:spPr>
          <a:xfrm>
            <a:off x="1051560" y="4187952"/>
            <a:ext cx="9692640" cy="594360"/>
          </a:xfrm>
          <a:prstGeom prst="rect">
            <a:avLst/>
          </a:prstGeom>
          <a:noFill/>
          <a:ln/>
        </p:spPr>
        <p:txBody>
          <a:bodyPr wrap="square" rtlCol="0" anchor="ctr">
            <a:normAutofit/>
          </a:bodyPr>
          <a:lstStyle/>
          <a:p>
            <a:pPr marL="0" indent="0">
              <a:buNone/>
            </a:pPr>
            <a:r>
              <a:rPr lang="en-US" sz="1800" dirty="0">
                <a:solidFill>
                  <a:srgbClr val="FFFFFF"/>
                </a:solidFill>
                <a:latin typeface="Aptos" pitchFamily="34" charset="0"/>
                <a:ea typeface="Aptos" pitchFamily="34" charset="-122"/>
                <a:cs typeface="Aptos" pitchFamily="34" charset="-120"/>
              </a:rPr>
              <a:t>How does AI integration transform creative work, intellectual property and cultural diversity safeguards—and what regulatory mechanisms are needed?</a:t>
            </a:r>
            <a:endParaRPr lang="en-US" sz="1800" dirty="0"/>
          </a:p>
        </p:txBody>
      </p:sp>
      <p:sp>
        <p:nvSpPr>
          <p:cNvPr id="12" name="Shape 10"/>
          <p:cNvSpPr/>
          <p:nvPr/>
        </p:nvSpPr>
        <p:spPr>
          <a:xfrm>
            <a:off x="8001000" y="5074920"/>
            <a:ext cx="2103120" cy="1188720"/>
          </a:xfrm>
          <a:prstGeom prst="arc">
            <a:avLst/>
          </a:prstGeom>
          <a:noFill/>
          <a:ln w="17780">
            <a:solidFill>
              <a:srgbClr val="53C8E9">
                <a:alpha val="70000"/>
              </a:srgbClr>
            </a:solidFill>
            <a:prstDash val="solid"/>
          </a:ln>
        </p:spPr>
        <p:txBody>
          <a:bodyPr/>
          <a:lstStyle/>
          <a:p>
            <a:endParaRPr lang="en-US"/>
          </a:p>
        </p:txBody>
      </p:sp>
      <p:sp>
        <p:nvSpPr>
          <p:cNvPr id="13" name="Text 11"/>
          <p:cNvSpPr/>
          <p:nvPr/>
        </p:nvSpPr>
        <p:spPr>
          <a:xfrm>
            <a:off x="7498080" y="5513832"/>
            <a:ext cx="3063240" cy="256032"/>
          </a:xfrm>
          <a:prstGeom prst="rect">
            <a:avLst/>
          </a:prstGeom>
          <a:noFill/>
          <a:ln/>
        </p:spPr>
        <p:txBody>
          <a:bodyPr wrap="square" rtlCol="0" anchor="ctr"/>
          <a:lstStyle/>
          <a:p>
            <a:pPr marL="0" indent="0" algn="ctr">
              <a:buNone/>
            </a:pPr>
            <a:r>
              <a:rPr lang="en-US" sz="1200" i="1" dirty="0">
                <a:solidFill>
                  <a:srgbClr val="A9B4C0"/>
                </a:solidFill>
                <a:latin typeface="Aptos" pitchFamily="34" charset="0"/>
                <a:ea typeface="Aptos" pitchFamily="34" charset="-122"/>
                <a:cs typeface="Aptos" pitchFamily="34" charset="-120"/>
              </a:rPr>
              <a:t>Economic value ↔ cultural autonomy</a:t>
            </a:r>
            <a:endParaRPr lang="en-US" sz="1200" dirty="0"/>
          </a:p>
        </p:txBody>
      </p:sp>
      <p:sp>
        <p:nvSpPr>
          <p:cNvPr id="14" name="Text 12"/>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Source: author’s manuscript</a:t>
            </a:r>
            <a:endParaRPr lang="en-US" sz="750" dirty="0"/>
          </a:p>
        </p:txBody>
      </p:sp>
      <p:sp>
        <p:nvSpPr>
          <p:cNvPr id="15" name="Text 13"/>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04</a:t>
            </a:r>
            <a:endParaRPr lang="en-US" sz="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METHODOLOGY</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Exploratory qualitative design</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A thematic analysis of recent peer-reviewed literature and public platform documents.</a:t>
            </a:r>
            <a:endParaRPr lang="en-US" sz="1550" dirty="0"/>
          </a:p>
        </p:txBody>
      </p:sp>
      <p:sp>
        <p:nvSpPr>
          <p:cNvPr id="6" name="Shape 4"/>
          <p:cNvSpPr/>
          <p:nvPr/>
        </p:nvSpPr>
        <p:spPr>
          <a:xfrm>
            <a:off x="2758288" y="1874520"/>
            <a:ext cx="6675120" cy="530352"/>
          </a:xfrm>
          <a:prstGeom prst="trapezoid">
            <a:avLst/>
          </a:prstGeom>
          <a:solidFill>
            <a:srgbClr val="0E5A7F">
              <a:alpha val="90000"/>
            </a:srgbClr>
          </a:solidFill>
          <a:ln w="8890">
            <a:solidFill>
              <a:srgbClr val="53C8E9">
                <a:alpha val="50000"/>
              </a:srgbClr>
            </a:solidFill>
            <a:prstDash val="solid"/>
          </a:ln>
        </p:spPr>
        <p:txBody>
          <a:bodyPr/>
          <a:lstStyle/>
          <a:p>
            <a:endParaRPr lang="en-US"/>
          </a:p>
        </p:txBody>
      </p:sp>
      <p:sp>
        <p:nvSpPr>
          <p:cNvPr id="7" name="Text 5"/>
          <p:cNvSpPr/>
          <p:nvPr/>
        </p:nvSpPr>
        <p:spPr>
          <a:xfrm>
            <a:off x="2986888" y="2002536"/>
            <a:ext cx="1051560" cy="201168"/>
          </a:xfrm>
          <a:prstGeom prst="rect">
            <a:avLst/>
          </a:prstGeom>
          <a:noFill/>
          <a:ln/>
        </p:spPr>
        <p:txBody>
          <a:bodyPr wrap="square" rtlCol="0" anchor="ctr"/>
          <a:lstStyle/>
          <a:p>
            <a:pPr marL="0" indent="0" algn="ctr">
              <a:buNone/>
            </a:pPr>
            <a:r>
              <a:rPr lang="en-US" sz="1600" b="1" dirty="0">
                <a:solidFill>
                  <a:srgbClr val="FFFFFF"/>
                </a:solidFill>
                <a:latin typeface="Aptos Display" pitchFamily="34" charset="0"/>
                <a:ea typeface="Aptos Display" pitchFamily="34" charset="-122"/>
                <a:cs typeface="Aptos Display" pitchFamily="34" charset="-120"/>
              </a:rPr>
              <a:t>174</a:t>
            </a:r>
            <a:endParaRPr lang="en-US" sz="1600" dirty="0"/>
          </a:p>
        </p:txBody>
      </p:sp>
      <p:sp>
        <p:nvSpPr>
          <p:cNvPr id="8" name="Text 6"/>
          <p:cNvSpPr/>
          <p:nvPr/>
        </p:nvSpPr>
        <p:spPr>
          <a:xfrm>
            <a:off x="4175608" y="1975104"/>
            <a:ext cx="2377440" cy="237744"/>
          </a:xfrm>
          <a:prstGeom prst="rect">
            <a:avLst/>
          </a:prstGeom>
          <a:noFill/>
          <a:ln/>
        </p:spPr>
        <p:txBody>
          <a:bodyPr wrap="square" rtlCol="0" anchor="ctr"/>
          <a:lstStyle/>
          <a:p>
            <a:pPr marL="0" indent="0">
              <a:buNone/>
            </a:pPr>
            <a:r>
              <a:rPr lang="en-US" sz="1260" b="1" dirty="0">
                <a:solidFill>
                  <a:srgbClr val="FFFFFF"/>
                </a:solidFill>
                <a:latin typeface="Aptos" pitchFamily="34" charset="0"/>
                <a:ea typeface="Aptos" pitchFamily="34" charset="-122"/>
                <a:cs typeface="Aptos" pitchFamily="34" charset="-120"/>
              </a:rPr>
              <a:t>Database search</a:t>
            </a:r>
            <a:endParaRPr lang="en-US" sz="1260" dirty="0"/>
          </a:p>
        </p:txBody>
      </p:sp>
      <p:sp>
        <p:nvSpPr>
          <p:cNvPr id="9" name="Text 7"/>
          <p:cNvSpPr/>
          <p:nvPr/>
        </p:nvSpPr>
        <p:spPr>
          <a:xfrm>
            <a:off x="6644488" y="2002536"/>
            <a:ext cx="2560320" cy="182880"/>
          </a:xfrm>
          <a:prstGeom prst="rect">
            <a:avLst/>
          </a:prstGeom>
          <a:noFill/>
          <a:ln/>
        </p:spPr>
        <p:txBody>
          <a:bodyPr wrap="square" rtlCol="0" anchor="ctr">
            <a:normAutofit/>
          </a:bodyPr>
          <a:lstStyle/>
          <a:p>
            <a:pPr marL="0" indent="0">
              <a:buNone/>
            </a:pPr>
            <a:r>
              <a:rPr lang="en-US" sz="920" dirty="0">
                <a:solidFill>
                  <a:srgbClr val="E8EEF2"/>
                </a:solidFill>
                <a:latin typeface="Aptos" pitchFamily="34" charset="0"/>
                <a:ea typeface="Aptos" pitchFamily="34" charset="-122"/>
                <a:cs typeface="Aptos" pitchFamily="34" charset="-120"/>
              </a:rPr>
              <a:t>Scopus + Web of Science</a:t>
            </a:r>
            <a:endParaRPr lang="en-US" sz="920" dirty="0"/>
          </a:p>
        </p:txBody>
      </p:sp>
      <p:sp>
        <p:nvSpPr>
          <p:cNvPr id="10" name="Shape 8"/>
          <p:cNvSpPr/>
          <p:nvPr/>
        </p:nvSpPr>
        <p:spPr>
          <a:xfrm>
            <a:off x="3261208" y="2624328"/>
            <a:ext cx="5669280" cy="530352"/>
          </a:xfrm>
          <a:prstGeom prst="trapezoid">
            <a:avLst/>
          </a:prstGeom>
          <a:solidFill>
            <a:srgbClr val="0E5A7F">
              <a:alpha val="90000"/>
            </a:srgbClr>
          </a:solidFill>
          <a:ln w="8890">
            <a:solidFill>
              <a:srgbClr val="53C8E9">
                <a:alpha val="50000"/>
              </a:srgbClr>
            </a:solidFill>
            <a:prstDash val="solid"/>
          </a:ln>
        </p:spPr>
        <p:txBody>
          <a:bodyPr/>
          <a:lstStyle/>
          <a:p>
            <a:endParaRPr lang="en-US"/>
          </a:p>
        </p:txBody>
      </p:sp>
      <p:sp>
        <p:nvSpPr>
          <p:cNvPr id="11" name="Text 9"/>
          <p:cNvSpPr/>
          <p:nvPr/>
        </p:nvSpPr>
        <p:spPr>
          <a:xfrm>
            <a:off x="3489808" y="2752344"/>
            <a:ext cx="1051560" cy="201168"/>
          </a:xfrm>
          <a:prstGeom prst="rect">
            <a:avLst/>
          </a:prstGeom>
          <a:noFill/>
          <a:ln/>
        </p:spPr>
        <p:txBody>
          <a:bodyPr wrap="square" rtlCol="0" anchor="ctr"/>
          <a:lstStyle/>
          <a:p>
            <a:pPr marL="0" indent="0" algn="ctr">
              <a:buNone/>
            </a:pPr>
            <a:r>
              <a:rPr lang="en-US" sz="1600" b="1" dirty="0">
                <a:solidFill>
                  <a:srgbClr val="FFFFFF"/>
                </a:solidFill>
                <a:latin typeface="Aptos Display" pitchFamily="34" charset="0"/>
                <a:ea typeface="Aptos Display" pitchFamily="34" charset="-122"/>
                <a:cs typeface="Aptos Display" pitchFamily="34" charset="-120"/>
              </a:rPr>
              <a:t>reduced</a:t>
            </a:r>
            <a:endParaRPr lang="en-US" sz="1600" dirty="0"/>
          </a:p>
        </p:txBody>
      </p:sp>
      <p:sp>
        <p:nvSpPr>
          <p:cNvPr id="12" name="Text 10"/>
          <p:cNvSpPr/>
          <p:nvPr/>
        </p:nvSpPr>
        <p:spPr>
          <a:xfrm>
            <a:off x="4678528" y="2724912"/>
            <a:ext cx="2377440" cy="237744"/>
          </a:xfrm>
          <a:prstGeom prst="rect">
            <a:avLst/>
          </a:prstGeom>
          <a:noFill/>
          <a:ln/>
        </p:spPr>
        <p:txBody>
          <a:bodyPr wrap="square" rtlCol="0" anchor="ctr"/>
          <a:lstStyle/>
          <a:p>
            <a:pPr marL="0" indent="0">
              <a:buNone/>
            </a:pPr>
            <a:r>
              <a:rPr lang="en-US" sz="1260" b="1" dirty="0">
                <a:solidFill>
                  <a:srgbClr val="FFFFFF"/>
                </a:solidFill>
                <a:latin typeface="Aptos" pitchFamily="34" charset="0"/>
                <a:ea typeface="Aptos" pitchFamily="34" charset="-122"/>
                <a:cs typeface="Aptos" pitchFamily="34" charset="-120"/>
              </a:rPr>
              <a:t>Title &amp; abstract screening</a:t>
            </a:r>
            <a:endParaRPr lang="en-US" sz="1260" dirty="0"/>
          </a:p>
        </p:txBody>
      </p:sp>
      <p:sp>
        <p:nvSpPr>
          <p:cNvPr id="13" name="Text 11"/>
          <p:cNvSpPr/>
          <p:nvPr/>
        </p:nvSpPr>
        <p:spPr>
          <a:xfrm>
            <a:off x="7147408" y="2752344"/>
            <a:ext cx="1554480" cy="182880"/>
          </a:xfrm>
          <a:prstGeom prst="rect">
            <a:avLst/>
          </a:prstGeom>
          <a:noFill/>
          <a:ln/>
        </p:spPr>
        <p:txBody>
          <a:bodyPr wrap="square" rtlCol="0" anchor="ctr">
            <a:normAutofit/>
          </a:bodyPr>
          <a:lstStyle/>
          <a:p>
            <a:pPr marL="0" indent="0">
              <a:buNone/>
            </a:pPr>
            <a:r>
              <a:rPr lang="en-US" sz="920" dirty="0">
                <a:solidFill>
                  <a:srgbClr val="E8EEF2"/>
                </a:solidFill>
                <a:latin typeface="Aptos" pitchFamily="34" charset="0"/>
                <a:ea typeface="Aptos" pitchFamily="34" charset="-122"/>
                <a:cs typeface="Aptos" pitchFamily="34" charset="-120"/>
              </a:rPr>
              <a:t>irrelevant studies excluded</a:t>
            </a:r>
            <a:endParaRPr lang="en-US" sz="920" dirty="0"/>
          </a:p>
        </p:txBody>
      </p:sp>
      <p:sp>
        <p:nvSpPr>
          <p:cNvPr id="14" name="Shape 12"/>
          <p:cNvSpPr/>
          <p:nvPr/>
        </p:nvSpPr>
        <p:spPr>
          <a:xfrm>
            <a:off x="3786988" y="3374136"/>
            <a:ext cx="4617720" cy="530352"/>
          </a:xfrm>
          <a:prstGeom prst="trapezoid">
            <a:avLst/>
          </a:prstGeom>
          <a:solidFill>
            <a:srgbClr val="0E5A7F">
              <a:alpha val="90000"/>
            </a:srgbClr>
          </a:solidFill>
          <a:ln w="8890">
            <a:solidFill>
              <a:srgbClr val="53C8E9">
                <a:alpha val="50000"/>
              </a:srgbClr>
            </a:solidFill>
            <a:prstDash val="solid"/>
          </a:ln>
        </p:spPr>
        <p:txBody>
          <a:bodyPr/>
          <a:lstStyle/>
          <a:p>
            <a:endParaRPr lang="en-US"/>
          </a:p>
        </p:txBody>
      </p:sp>
      <p:sp>
        <p:nvSpPr>
          <p:cNvPr id="15" name="Text 13"/>
          <p:cNvSpPr/>
          <p:nvPr/>
        </p:nvSpPr>
        <p:spPr>
          <a:xfrm>
            <a:off x="4015588" y="3502152"/>
            <a:ext cx="1051560" cy="201168"/>
          </a:xfrm>
          <a:prstGeom prst="rect">
            <a:avLst/>
          </a:prstGeom>
          <a:noFill/>
          <a:ln/>
        </p:spPr>
        <p:txBody>
          <a:bodyPr wrap="square" rtlCol="0" anchor="ctr"/>
          <a:lstStyle/>
          <a:p>
            <a:pPr marL="0" indent="0" algn="ctr">
              <a:buNone/>
            </a:pPr>
            <a:r>
              <a:rPr lang="en-US" sz="1600" b="1" dirty="0">
                <a:solidFill>
                  <a:srgbClr val="FFFFFF"/>
                </a:solidFill>
                <a:latin typeface="Aptos Display" pitchFamily="34" charset="0"/>
                <a:ea typeface="Aptos Display" pitchFamily="34" charset="-122"/>
                <a:cs typeface="Aptos Display" pitchFamily="34" charset="-120"/>
              </a:rPr>
              <a:t>criteria</a:t>
            </a:r>
            <a:endParaRPr lang="en-US" sz="1600" dirty="0"/>
          </a:p>
        </p:txBody>
      </p:sp>
      <p:sp>
        <p:nvSpPr>
          <p:cNvPr id="16" name="Text 14"/>
          <p:cNvSpPr/>
          <p:nvPr/>
        </p:nvSpPr>
        <p:spPr>
          <a:xfrm>
            <a:off x="5204308" y="3474720"/>
            <a:ext cx="2377440" cy="237744"/>
          </a:xfrm>
          <a:prstGeom prst="rect">
            <a:avLst/>
          </a:prstGeom>
          <a:noFill/>
          <a:ln/>
        </p:spPr>
        <p:txBody>
          <a:bodyPr wrap="square" rtlCol="0" anchor="ctr"/>
          <a:lstStyle/>
          <a:p>
            <a:pPr marL="0" indent="0">
              <a:buNone/>
            </a:pPr>
            <a:r>
              <a:rPr lang="en-US" sz="1260" b="1" dirty="0">
                <a:solidFill>
                  <a:srgbClr val="FFFFFF"/>
                </a:solidFill>
                <a:latin typeface="Aptos" pitchFamily="34" charset="0"/>
                <a:ea typeface="Aptos" pitchFamily="34" charset="-122"/>
                <a:cs typeface="Aptos" pitchFamily="34" charset="-120"/>
              </a:rPr>
              <a:t>Full-text assessment</a:t>
            </a:r>
            <a:endParaRPr lang="en-US" sz="1260" dirty="0"/>
          </a:p>
        </p:txBody>
      </p:sp>
      <p:sp>
        <p:nvSpPr>
          <p:cNvPr id="17" name="Text 15"/>
          <p:cNvSpPr/>
          <p:nvPr/>
        </p:nvSpPr>
        <p:spPr>
          <a:xfrm>
            <a:off x="6965617" y="3474720"/>
            <a:ext cx="1422698" cy="402336"/>
          </a:xfrm>
          <a:prstGeom prst="rect">
            <a:avLst/>
          </a:prstGeom>
          <a:noFill/>
          <a:ln/>
        </p:spPr>
        <p:txBody>
          <a:bodyPr wrap="square" rtlCol="0" anchor="ctr">
            <a:normAutofit fontScale="92500"/>
          </a:bodyPr>
          <a:lstStyle/>
          <a:p>
            <a:pPr marL="0" indent="0">
              <a:buNone/>
            </a:pPr>
            <a:r>
              <a:rPr lang="en-US" sz="920" dirty="0">
                <a:solidFill>
                  <a:srgbClr val="E8EEF2"/>
                </a:solidFill>
                <a:latin typeface="Aptos" pitchFamily="34" charset="0"/>
                <a:ea typeface="Aptos" pitchFamily="34" charset="-122"/>
                <a:cs typeface="Aptos" pitchFamily="34" charset="-120"/>
              </a:rPr>
              <a:t>post-2025, English, open access, cinema focus</a:t>
            </a:r>
            <a:endParaRPr lang="en-US" sz="920" dirty="0"/>
          </a:p>
        </p:txBody>
      </p:sp>
      <p:sp>
        <p:nvSpPr>
          <p:cNvPr id="18" name="Shape 16"/>
          <p:cNvSpPr/>
          <p:nvPr/>
        </p:nvSpPr>
        <p:spPr>
          <a:xfrm>
            <a:off x="4312768" y="4123944"/>
            <a:ext cx="3566160" cy="530352"/>
          </a:xfrm>
          <a:prstGeom prst="trapezoid">
            <a:avLst/>
          </a:prstGeom>
          <a:solidFill>
            <a:srgbClr val="F2A64A">
              <a:alpha val="94000"/>
            </a:srgbClr>
          </a:solidFill>
          <a:ln w="8890">
            <a:solidFill>
              <a:srgbClr val="53C8E9">
                <a:alpha val="50000"/>
              </a:srgbClr>
            </a:solidFill>
            <a:prstDash val="solid"/>
          </a:ln>
        </p:spPr>
        <p:txBody>
          <a:bodyPr/>
          <a:lstStyle/>
          <a:p>
            <a:endParaRPr lang="en-US"/>
          </a:p>
        </p:txBody>
      </p:sp>
      <p:sp>
        <p:nvSpPr>
          <p:cNvPr id="19" name="Text 17"/>
          <p:cNvSpPr/>
          <p:nvPr/>
        </p:nvSpPr>
        <p:spPr>
          <a:xfrm>
            <a:off x="4541368" y="4251960"/>
            <a:ext cx="1051560" cy="201168"/>
          </a:xfrm>
          <a:prstGeom prst="rect">
            <a:avLst/>
          </a:prstGeom>
          <a:noFill/>
          <a:ln/>
        </p:spPr>
        <p:txBody>
          <a:bodyPr wrap="square" rtlCol="0" anchor="ctr"/>
          <a:lstStyle/>
          <a:p>
            <a:pPr marL="0" indent="0" algn="ctr">
              <a:buNone/>
            </a:pPr>
            <a:r>
              <a:rPr lang="en-US" sz="1600" b="1" dirty="0">
                <a:solidFill>
                  <a:srgbClr val="FFFFFF"/>
                </a:solidFill>
                <a:latin typeface="Aptos Display" pitchFamily="34" charset="0"/>
                <a:ea typeface="Aptos Display" pitchFamily="34" charset="-122"/>
                <a:cs typeface="Aptos Display" pitchFamily="34" charset="-120"/>
              </a:rPr>
              <a:t>19</a:t>
            </a:r>
            <a:endParaRPr lang="en-US" sz="1600" dirty="0"/>
          </a:p>
        </p:txBody>
      </p:sp>
      <p:sp>
        <p:nvSpPr>
          <p:cNvPr id="20" name="Text 18"/>
          <p:cNvSpPr/>
          <p:nvPr/>
        </p:nvSpPr>
        <p:spPr>
          <a:xfrm>
            <a:off x="5730088" y="4224528"/>
            <a:ext cx="2377440" cy="237744"/>
          </a:xfrm>
          <a:prstGeom prst="rect">
            <a:avLst/>
          </a:prstGeom>
          <a:noFill/>
          <a:ln/>
        </p:spPr>
        <p:txBody>
          <a:bodyPr wrap="square" rtlCol="0" anchor="ctr"/>
          <a:lstStyle/>
          <a:p>
            <a:pPr marL="0" indent="0">
              <a:buNone/>
            </a:pPr>
            <a:r>
              <a:rPr lang="en-US" sz="1260" b="1" dirty="0">
                <a:solidFill>
                  <a:srgbClr val="FFFFFF"/>
                </a:solidFill>
                <a:latin typeface="Aptos" pitchFamily="34" charset="0"/>
                <a:ea typeface="Aptos" pitchFamily="34" charset="-122"/>
                <a:cs typeface="Aptos" pitchFamily="34" charset="-120"/>
              </a:rPr>
              <a:t>Final corpus</a:t>
            </a:r>
            <a:endParaRPr lang="en-US" sz="1260" dirty="0"/>
          </a:p>
        </p:txBody>
      </p:sp>
      <p:sp>
        <p:nvSpPr>
          <p:cNvPr id="21" name="Text 19"/>
          <p:cNvSpPr/>
          <p:nvPr/>
        </p:nvSpPr>
        <p:spPr>
          <a:xfrm>
            <a:off x="5268839" y="3602736"/>
            <a:ext cx="2724389" cy="1861457"/>
          </a:xfrm>
          <a:prstGeom prst="rect">
            <a:avLst/>
          </a:prstGeom>
          <a:noFill/>
          <a:ln/>
        </p:spPr>
        <p:txBody>
          <a:bodyPr wrap="square" rtlCol="0" anchor="ctr">
            <a:normAutofit/>
          </a:bodyPr>
          <a:lstStyle/>
          <a:p>
            <a:pPr marL="0" indent="0">
              <a:buNone/>
            </a:pPr>
            <a:r>
              <a:rPr lang="en-US" sz="920" dirty="0">
                <a:solidFill>
                  <a:srgbClr val="E8EEF2"/>
                </a:solidFill>
                <a:latin typeface="Aptos" pitchFamily="34" charset="0"/>
                <a:ea typeface="Aptos" pitchFamily="34" charset="-122"/>
                <a:cs typeface="Aptos" pitchFamily="34" charset="-120"/>
              </a:rPr>
              <a:t>studies included in thematic analysis</a:t>
            </a:r>
            <a:endParaRPr lang="en-US" sz="920" dirty="0"/>
          </a:p>
        </p:txBody>
      </p:sp>
      <p:sp>
        <p:nvSpPr>
          <p:cNvPr id="22" name="Shape 20"/>
          <p:cNvSpPr/>
          <p:nvPr/>
        </p:nvSpPr>
        <p:spPr>
          <a:xfrm>
            <a:off x="1005840" y="5166360"/>
            <a:ext cx="420624" cy="420624"/>
          </a:xfrm>
          <a:prstGeom prst="ellipse">
            <a:avLst/>
          </a:prstGeom>
          <a:solidFill>
            <a:srgbClr val="53C8E9">
              <a:alpha val="90000"/>
            </a:srgbClr>
          </a:solidFill>
          <a:ln w="12700">
            <a:solidFill>
              <a:srgbClr val="53C8E9">
                <a:alpha val="0"/>
              </a:srgbClr>
            </a:solidFill>
            <a:prstDash val="solid"/>
          </a:ln>
        </p:spPr>
        <p:txBody>
          <a:bodyPr/>
          <a:lstStyle/>
          <a:p>
            <a:endParaRPr lang="en-US"/>
          </a:p>
        </p:txBody>
      </p:sp>
      <p:sp>
        <p:nvSpPr>
          <p:cNvPr id="23" name="Text 21"/>
          <p:cNvSpPr/>
          <p:nvPr/>
        </p:nvSpPr>
        <p:spPr>
          <a:xfrm>
            <a:off x="1005840" y="5248656"/>
            <a:ext cx="420624" cy="182880"/>
          </a:xfrm>
          <a:prstGeom prst="rect">
            <a:avLst/>
          </a:prstGeom>
          <a:noFill/>
          <a:ln/>
        </p:spPr>
        <p:txBody>
          <a:bodyPr wrap="square" rtlCol="0" anchor="ctr"/>
          <a:lstStyle/>
          <a:p>
            <a:pPr marL="0" indent="0" algn="ctr">
              <a:buNone/>
            </a:pPr>
            <a:r>
              <a:rPr lang="en-US" sz="1000" b="1" dirty="0">
                <a:solidFill>
                  <a:srgbClr val="FFFFFF"/>
                </a:solidFill>
                <a:latin typeface="Aptos" pitchFamily="34" charset="0"/>
                <a:ea typeface="Aptos" pitchFamily="34" charset="-122"/>
                <a:cs typeface="Aptos" pitchFamily="34" charset="-120"/>
              </a:rPr>
              <a:t>1</a:t>
            </a:r>
            <a:endParaRPr lang="en-US" sz="1000" dirty="0"/>
          </a:p>
        </p:txBody>
      </p:sp>
      <p:sp>
        <p:nvSpPr>
          <p:cNvPr id="24" name="Text 22"/>
          <p:cNvSpPr/>
          <p:nvPr/>
        </p:nvSpPr>
        <p:spPr>
          <a:xfrm>
            <a:off x="1536192" y="5202936"/>
            <a:ext cx="2926080" cy="292608"/>
          </a:xfrm>
          <a:prstGeom prst="rect">
            <a:avLst/>
          </a:prstGeom>
          <a:noFill/>
          <a:ln/>
        </p:spPr>
        <p:txBody>
          <a:bodyPr wrap="square" rtlCol="0" anchor="ctr">
            <a:normAutofit/>
          </a:bodyPr>
          <a:lstStyle/>
          <a:p>
            <a:pPr marL="0" indent="0">
              <a:buNone/>
            </a:pPr>
            <a:r>
              <a:rPr lang="en-US" sz="1250" b="1" dirty="0">
                <a:solidFill>
                  <a:srgbClr val="E8EEF2"/>
                </a:solidFill>
                <a:latin typeface="Aptos" pitchFamily="34" charset="0"/>
                <a:ea typeface="Aptos" pitchFamily="34" charset="-122"/>
                <a:cs typeface="Aptos" pitchFamily="34" charset="-120"/>
              </a:rPr>
              <a:t>Thematic coding: algorithmic governance, labour, value, diversity, ethics</a:t>
            </a:r>
            <a:endParaRPr lang="en-US" sz="1250" dirty="0"/>
          </a:p>
        </p:txBody>
      </p:sp>
      <p:sp>
        <p:nvSpPr>
          <p:cNvPr id="25" name="Shape 23"/>
          <p:cNvSpPr/>
          <p:nvPr/>
        </p:nvSpPr>
        <p:spPr>
          <a:xfrm>
            <a:off x="1005840" y="5696712"/>
            <a:ext cx="420624" cy="420624"/>
          </a:xfrm>
          <a:prstGeom prst="ellipse">
            <a:avLst/>
          </a:prstGeom>
          <a:solidFill>
            <a:srgbClr val="F2A64A">
              <a:alpha val="90000"/>
            </a:srgbClr>
          </a:solidFill>
          <a:ln w="12700">
            <a:solidFill>
              <a:srgbClr val="F2A64A">
                <a:alpha val="0"/>
              </a:srgbClr>
            </a:solidFill>
            <a:prstDash val="solid"/>
          </a:ln>
        </p:spPr>
        <p:txBody>
          <a:bodyPr/>
          <a:lstStyle/>
          <a:p>
            <a:endParaRPr lang="en-US"/>
          </a:p>
        </p:txBody>
      </p:sp>
      <p:sp>
        <p:nvSpPr>
          <p:cNvPr id="26" name="Text 24"/>
          <p:cNvSpPr/>
          <p:nvPr/>
        </p:nvSpPr>
        <p:spPr>
          <a:xfrm>
            <a:off x="1005840" y="5779008"/>
            <a:ext cx="420624" cy="182880"/>
          </a:xfrm>
          <a:prstGeom prst="rect">
            <a:avLst/>
          </a:prstGeom>
          <a:noFill/>
          <a:ln/>
        </p:spPr>
        <p:txBody>
          <a:bodyPr wrap="square" rtlCol="0" anchor="ctr"/>
          <a:lstStyle/>
          <a:p>
            <a:pPr marL="0" indent="0" algn="ctr">
              <a:buNone/>
            </a:pPr>
            <a:r>
              <a:rPr lang="en-US" sz="1000" b="1" dirty="0">
                <a:solidFill>
                  <a:srgbClr val="FFFFFF"/>
                </a:solidFill>
                <a:latin typeface="Aptos" pitchFamily="34" charset="0"/>
                <a:ea typeface="Aptos" pitchFamily="34" charset="-122"/>
                <a:cs typeface="Aptos" pitchFamily="34" charset="-120"/>
              </a:rPr>
              <a:t>2</a:t>
            </a:r>
            <a:endParaRPr lang="en-US" sz="1000" dirty="0"/>
          </a:p>
        </p:txBody>
      </p:sp>
      <p:sp>
        <p:nvSpPr>
          <p:cNvPr id="27" name="Text 25"/>
          <p:cNvSpPr/>
          <p:nvPr/>
        </p:nvSpPr>
        <p:spPr>
          <a:xfrm>
            <a:off x="1536192" y="5733288"/>
            <a:ext cx="2926080" cy="292608"/>
          </a:xfrm>
          <a:prstGeom prst="rect">
            <a:avLst/>
          </a:prstGeom>
          <a:noFill/>
          <a:ln/>
        </p:spPr>
        <p:txBody>
          <a:bodyPr wrap="square" rtlCol="0" anchor="ctr">
            <a:normAutofit/>
          </a:bodyPr>
          <a:lstStyle/>
          <a:p>
            <a:pPr marL="0" indent="0">
              <a:buNone/>
            </a:pPr>
            <a:r>
              <a:rPr lang="en-US" sz="1250" b="1" dirty="0">
                <a:solidFill>
                  <a:srgbClr val="E8EEF2"/>
                </a:solidFill>
                <a:latin typeface="Aptos" pitchFamily="34" charset="0"/>
                <a:ea typeface="Aptos" pitchFamily="34" charset="-122"/>
                <a:cs typeface="Aptos" pitchFamily="34" charset="-120"/>
              </a:rPr>
              <a:t>Intra-coder reliability: 50% recoded after two weeks; 90% consistency</a:t>
            </a:r>
            <a:endParaRPr lang="en-US" sz="1250" dirty="0"/>
          </a:p>
        </p:txBody>
      </p:sp>
      <p:sp>
        <p:nvSpPr>
          <p:cNvPr id="28" name="Text 26"/>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Source: author’s manuscript</a:t>
            </a:r>
            <a:endParaRPr lang="en-US" sz="750" dirty="0"/>
          </a:p>
        </p:txBody>
      </p:sp>
      <p:sp>
        <p:nvSpPr>
          <p:cNvPr id="29" name="Text 27"/>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05</a:t>
            </a:r>
            <a:endParaRPr lang="en-US" sz="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ANALYTICAL FRAMEWORK</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Four dimensions of algorithmic governance in cinema</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Adapted from critical algorithm studies to the cinematic context.</a:t>
            </a:r>
            <a:endParaRPr lang="en-US" sz="1550" dirty="0"/>
          </a:p>
        </p:txBody>
      </p:sp>
      <p:sp>
        <p:nvSpPr>
          <p:cNvPr id="6" name="Shape 4"/>
          <p:cNvSpPr/>
          <p:nvPr/>
        </p:nvSpPr>
        <p:spPr>
          <a:xfrm>
            <a:off x="5102352" y="2670048"/>
            <a:ext cx="1965960" cy="1965960"/>
          </a:xfrm>
          <a:prstGeom prst="ellipse">
            <a:avLst/>
          </a:prstGeom>
          <a:solidFill>
            <a:srgbClr val="F2A64A">
              <a:alpha val="95000"/>
            </a:srgbClr>
          </a:solidFill>
          <a:ln w="19050">
            <a:solidFill>
              <a:srgbClr val="F2A64A"/>
            </a:solidFill>
            <a:prstDash val="solid"/>
          </a:ln>
        </p:spPr>
        <p:txBody>
          <a:bodyPr/>
          <a:lstStyle/>
          <a:p>
            <a:endParaRPr lang="en-US"/>
          </a:p>
        </p:txBody>
      </p:sp>
      <p:sp>
        <p:nvSpPr>
          <p:cNvPr id="7" name="Text 5"/>
          <p:cNvSpPr/>
          <p:nvPr/>
        </p:nvSpPr>
        <p:spPr>
          <a:xfrm>
            <a:off x="5349240" y="3172968"/>
            <a:ext cx="1463040" cy="457200"/>
          </a:xfrm>
          <a:prstGeom prst="rect">
            <a:avLst/>
          </a:prstGeom>
          <a:noFill/>
          <a:ln/>
        </p:spPr>
        <p:txBody>
          <a:bodyPr wrap="square" rtlCol="0" anchor="ctr">
            <a:normAutofit/>
          </a:bodyPr>
          <a:lstStyle/>
          <a:p>
            <a:pPr marL="0" indent="0" algn="ctr">
              <a:buNone/>
            </a:pPr>
            <a:r>
              <a:rPr lang="en-US" sz="1700" b="1" dirty="0">
                <a:solidFill>
                  <a:srgbClr val="08111F"/>
                </a:solidFill>
                <a:latin typeface="Aptos Display" pitchFamily="34" charset="0"/>
                <a:ea typeface="Aptos Display" pitchFamily="34" charset="-122"/>
                <a:cs typeface="Aptos Display" pitchFamily="34" charset="-120"/>
              </a:rPr>
              <a:t>AI as</a:t>
            </a:r>
            <a:endParaRPr lang="en-US" sz="1700" dirty="0"/>
          </a:p>
          <a:p>
            <a:pPr marL="0" indent="0" algn="ctr">
              <a:buNone/>
            </a:pPr>
            <a:r>
              <a:rPr lang="en-US" sz="1700" b="1" dirty="0">
                <a:solidFill>
                  <a:srgbClr val="08111F"/>
                </a:solidFill>
                <a:latin typeface="Aptos Display" pitchFamily="34" charset="0"/>
                <a:ea typeface="Aptos Display" pitchFamily="34" charset="-122"/>
                <a:cs typeface="Aptos Display" pitchFamily="34" charset="-120"/>
              </a:rPr>
              <a:t>Governance</a:t>
            </a:r>
            <a:endParaRPr lang="en-US" sz="1700" dirty="0"/>
          </a:p>
        </p:txBody>
      </p:sp>
      <p:sp>
        <p:nvSpPr>
          <p:cNvPr id="8" name="Shape 6"/>
          <p:cNvSpPr/>
          <p:nvPr/>
        </p:nvSpPr>
        <p:spPr>
          <a:xfrm>
            <a:off x="914400" y="1554480"/>
            <a:ext cx="3017520" cy="1143000"/>
          </a:xfrm>
          <a:prstGeom prst="roundRect">
            <a:avLst>
              <a:gd name="adj" fmla="val 6400"/>
            </a:avLst>
          </a:prstGeom>
          <a:solidFill>
            <a:srgbClr val="0D1A2B">
              <a:alpha val="96000"/>
            </a:srgbClr>
          </a:solidFill>
          <a:ln w="17780">
            <a:solidFill>
              <a:srgbClr val="53C8E9"/>
            </a:solidFill>
            <a:prstDash val="solid"/>
          </a:ln>
          <a:effectLst>
            <a:outerShdw blurRad="19050" dist="12700" dir="2700000" algn="bl" rotWithShape="0">
              <a:srgbClr val="000000">
                <a:alpha val="20000"/>
              </a:srgbClr>
            </a:outerShdw>
          </a:effectLst>
        </p:spPr>
        <p:txBody>
          <a:bodyPr/>
          <a:lstStyle/>
          <a:p>
            <a:endParaRPr lang="en-US"/>
          </a:p>
        </p:txBody>
      </p:sp>
      <p:sp>
        <p:nvSpPr>
          <p:cNvPr id="9" name="Text 7"/>
          <p:cNvSpPr/>
          <p:nvPr/>
        </p:nvSpPr>
        <p:spPr>
          <a:xfrm>
            <a:off x="1097280" y="1700784"/>
            <a:ext cx="2651760" cy="347472"/>
          </a:xfrm>
          <a:prstGeom prst="rect">
            <a:avLst/>
          </a:prstGeom>
          <a:noFill/>
          <a:ln/>
        </p:spPr>
        <p:txBody>
          <a:bodyPr wrap="square" rtlCol="0" anchor="ctr">
            <a:normAutofit/>
          </a:bodyPr>
          <a:lstStyle/>
          <a:p>
            <a:pPr marL="0" indent="0" algn="ctr">
              <a:buNone/>
            </a:pPr>
            <a:r>
              <a:rPr lang="en-US" sz="1600" b="1" dirty="0">
                <a:solidFill>
                  <a:srgbClr val="53C8E9"/>
                </a:solidFill>
                <a:latin typeface="Aptos Display" pitchFamily="34" charset="0"/>
                <a:ea typeface="Aptos Display" pitchFamily="34" charset="-122"/>
                <a:cs typeface="Aptos Display" pitchFamily="34" charset="-120"/>
              </a:rPr>
              <a:t>Visibility</a:t>
            </a:r>
            <a:endParaRPr lang="en-US" sz="1600" dirty="0"/>
          </a:p>
          <a:p>
            <a:pPr marL="0" indent="0" algn="ctr">
              <a:buNone/>
            </a:pPr>
            <a:r>
              <a:rPr lang="en-US" sz="1600" b="1" dirty="0">
                <a:solidFill>
                  <a:srgbClr val="53C8E9"/>
                </a:solidFill>
                <a:latin typeface="Aptos Display" pitchFamily="34" charset="0"/>
                <a:ea typeface="Aptos Display" pitchFamily="34" charset="-122"/>
                <a:cs typeface="Aptos Display" pitchFamily="34" charset="-120"/>
              </a:rPr>
              <a:t>Management</a:t>
            </a:r>
            <a:endParaRPr lang="en-US" sz="1600" dirty="0"/>
          </a:p>
        </p:txBody>
      </p:sp>
      <p:sp>
        <p:nvSpPr>
          <p:cNvPr id="10" name="Text 8"/>
          <p:cNvSpPr/>
          <p:nvPr/>
        </p:nvSpPr>
        <p:spPr>
          <a:xfrm>
            <a:off x="1097280" y="2157984"/>
            <a:ext cx="2651760" cy="292608"/>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recommendation systems</a:t>
            </a:r>
            <a:endParaRPr lang="en-US" sz="1050" dirty="0"/>
          </a:p>
          <a:p>
            <a:pPr marL="0" indent="0" algn="ctr">
              <a:buNone/>
            </a:pPr>
            <a:r>
              <a:rPr lang="en-US" sz="1050" dirty="0">
                <a:solidFill>
                  <a:srgbClr val="E8EEF2"/>
                </a:solidFill>
                <a:latin typeface="Aptos" pitchFamily="34" charset="0"/>
                <a:ea typeface="Aptos" pitchFamily="34" charset="-122"/>
                <a:cs typeface="Aptos" pitchFamily="34" charset="-120"/>
              </a:rPr>
              <a:t>platform interfaces</a:t>
            </a:r>
            <a:endParaRPr lang="en-US" sz="1050" dirty="0"/>
          </a:p>
        </p:txBody>
      </p:sp>
      <p:sp>
        <p:nvSpPr>
          <p:cNvPr id="11" name="Shape 9"/>
          <p:cNvSpPr/>
          <p:nvPr/>
        </p:nvSpPr>
        <p:spPr>
          <a:xfrm>
            <a:off x="2697481" y="1888236"/>
            <a:ext cx="3657600" cy="1490472"/>
          </a:xfrm>
          <a:prstGeom prst="line">
            <a:avLst/>
          </a:prstGeom>
          <a:noFill/>
          <a:ln w="12700">
            <a:solidFill>
              <a:srgbClr val="53C8E9">
                <a:alpha val="70000"/>
              </a:srgbClr>
            </a:solidFill>
            <a:prstDash val="solid"/>
            <a:tailEnd type="triangle"/>
          </a:ln>
        </p:spPr>
        <p:txBody>
          <a:bodyPr/>
          <a:lstStyle/>
          <a:p>
            <a:endParaRPr lang="en-US"/>
          </a:p>
        </p:txBody>
      </p:sp>
      <p:sp>
        <p:nvSpPr>
          <p:cNvPr id="12" name="Shape 10"/>
          <p:cNvSpPr/>
          <p:nvPr/>
        </p:nvSpPr>
        <p:spPr>
          <a:xfrm>
            <a:off x="7863840" y="1554480"/>
            <a:ext cx="3017520" cy="1143000"/>
          </a:xfrm>
          <a:prstGeom prst="roundRect">
            <a:avLst>
              <a:gd name="adj" fmla="val 6400"/>
            </a:avLst>
          </a:prstGeom>
          <a:solidFill>
            <a:srgbClr val="0D1A2B">
              <a:alpha val="96000"/>
            </a:srgbClr>
          </a:solidFill>
          <a:ln w="17780">
            <a:solidFill>
              <a:srgbClr val="F2A64A"/>
            </a:solidFill>
            <a:prstDash val="solid"/>
          </a:ln>
          <a:effectLst>
            <a:outerShdw blurRad="19050" dist="12700" dir="2700000" algn="bl" rotWithShape="0">
              <a:srgbClr val="000000">
                <a:alpha val="20000"/>
              </a:srgbClr>
            </a:outerShdw>
          </a:effectLst>
        </p:spPr>
        <p:txBody>
          <a:bodyPr/>
          <a:lstStyle/>
          <a:p>
            <a:endParaRPr lang="en-US"/>
          </a:p>
        </p:txBody>
      </p:sp>
      <p:sp>
        <p:nvSpPr>
          <p:cNvPr id="13" name="Text 11"/>
          <p:cNvSpPr/>
          <p:nvPr/>
        </p:nvSpPr>
        <p:spPr>
          <a:xfrm>
            <a:off x="8046720" y="1700784"/>
            <a:ext cx="2651760" cy="347472"/>
          </a:xfrm>
          <a:prstGeom prst="rect">
            <a:avLst/>
          </a:prstGeom>
          <a:noFill/>
          <a:ln/>
        </p:spPr>
        <p:txBody>
          <a:bodyPr wrap="square" rtlCol="0" anchor="ctr">
            <a:normAutofit/>
          </a:bodyPr>
          <a:lstStyle/>
          <a:p>
            <a:pPr marL="0" indent="0" algn="ctr">
              <a:buNone/>
            </a:pPr>
            <a:r>
              <a:rPr lang="en-US" sz="1600" b="1" dirty="0">
                <a:solidFill>
                  <a:srgbClr val="F2A64A"/>
                </a:solidFill>
                <a:latin typeface="Aptos Display" pitchFamily="34" charset="0"/>
                <a:ea typeface="Aptos Display" pitchFamily="34" charset="-122"/>
                <a:cs typeface="Aptos Display" pitchFamily="34" charset="-120"/>
              </a:rPr>
              <a:t>Value Attribution</a:t>
            </a:r>
            <a:endParaRPr lang="en-US" sz="1600" dirty="0"/>
          </a:p>
          <a:p>
            <a:pPr marL="0" indent="0" algn="ctr">
              <a:buNone/>
            </a:pPr>
            <a:r>
              <a:rPr lang="en-US" sz="1600" b="1" dirty="0">
                <a:solidFill>
                  <a:srgbClr val="F2A64A"/>
                </a:solidFill>
                <a:latin typeface="Aptos Display" pitchFamily="34" charset="0"/>
                <a:ea typeface="Aptos Display" pitchFamily="34" charset="-122"/>
                <a:cs typeface="Aptos Display" pitchFamily="34" charset="-120"/>
              </a:rPr>
              <a:t>Management</a:t>
            </a:r>
            <a:endParaRPr lang="en-US" sz="1600" dirty="0"/>
          </a:p>
        </p:txBody>
      </p:sp>
      <p:sp>
        <p:nvSpPr>
          <p:cNvPr id="14" name="Text 12"/>
          <p:cNvSpPr/>
          <p:nvPr/>
        </p:nvSpPr>
        <p:spPr>
          <a:xfrm>
            <a:off x="8046720" y="2157984"/>
            <a:ext cx="2651760" cy="292608"/>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views, completion rates</a:t>
            </a:r>
            <a:endParaRPr lang="en-US" sz="1050" dirty="0"/>
          </a:p>
          <a:p>
            <a:pPr marL="0" indent="0" algn="ctr">
              <a:buNone/>
            </a:pPr>
            <a:r>
              <a:rPr lang="en-US" sz="1050" dirty="0">
                <a:solidFill>
                  <a:srgbClr val="E8EEF2"/>
                </a:solidFill>
                <a:latin typeface="Aptos" pitchFamily="34" charset="0"/>
                <a:ea typeface="Aptos" pitchFamily="34" charset="-122"/>
                <a:cs typeface="Aptos" pitchFamily="34" charset="-120"/>
              </a:rPr>
              <a:t>engagement metrics</a:t>
            </a:r>
            <a:endParaRPr lang="en-US" sz="1050" dirty="0"/>
          </a:p>
        </p:txBody>
      </p:sp>
      <p:sp>
        <p:nvSpPr>
          <p:cNvPr id="15" name="Shape 13"/>
          <p:cNvSpPr/>
          <p:nvPr/>
        </p:nvSpPr>
        <p:spPr>
          <a:xfrm>
            <a:off x="9372600" y="2121408"/>
            <a:ext cx="0" cy="1490472"/>
          </a:xfrm>
          <a:prstGeom prst="line">
            <a:avLst/>
          </a:prstGeom>
          <a:noFill/>
          <a:ln w="12700">
            <a:solidFill>
              <a:srgbClr val="F2A64A">
                <a:alpha val="70000"/>
              </a:srgbClr>
            </a:solidFill>
            <a:prstDash val="solid"/>
            <a:tailEnd type="triangle"/>
          </a:ln>
        </p:spPr>
        <p:txBody>
          <a:bodyPr/>
          <a:lstStyle/>
          <a:p>
            <a:endParaRPr lang="en-US"/>
          </a:p>
        </p:txBody>
      </p:sp>
      <p:sp>
        <p:nvSpPr>
          <p:cNvPr id="16" name="Shape 14"/>
          <p:cNvSpPr/>
          <p:nvPr/>
        </p:nvSpPr>
        <p:spPr>
          <a:xfrm>
            <a:off x="914400" y="4617720"/>
            <a:ext cx="3017520" cy="1143000"/>
          </a:xfrm>
          <a:prstGeom prst="roundRect">
            <a:avLst>
              <a:gd name="adj" fmla="val 6400"/>
            </a:avLst>
          </a:prstGeom>
          <a:solidFill>
            <a:srgbClr val="0D1A2B">
              <a:alpha val="96000"/>
            </a:srgbClr>
          </a:solidFill>
          <a:ln w="17780">
            <a:solidFill>
              <a:srgbClr val="E0782F"/>
            </a:solidFill>
            <a:prstDash val="solid"/>
          </a:ln>
          <a:effectLst>
            <a:outerShdw blurRad="19050" dist="12700" dir="2700000" algn="bl" rotWithShape="0">
              <a:srgbClr val="000000">
                <a:alpha val="20000"/>
              </a:srgbClr>
            </a:outerShdw>
          </a:effectLst>
        </p:spPr>
        <p:txBody>
          <a:bodyPr/>
          <a:lstStyle/>
          <a:p>
            <a:endParaRPr lang="en-US"/>
          </a:p>
        </p:txBody>
      </p:sp>
      <p:sp>
        <p:nvSpPr>
          <p:cNvPr id="17" name="Text 15"/>
          <p:cNvSpPr/>
          <p:nvPr/>
        </p:nvSpPr>
        <p:spPr>
          <a:xfrm>
            <a:off x="1097280" y="4764024"/>
            <a:ext cx="2651760" cy="347472"/>
          </a:xfrm>
          <a:prstGeom prst="rect">
            <a:avLst/>
          </a:prstGeom>
          <a:noFill/>
          <a:ln/>
        </p:spPr>
        <p:txBody>
          <a:bodyPr wrap="square" rtlCol="0" anchor="ctr">
            <a:normAutofit/>
          </a:bodyPr>
          <a:lstStyle/>
          <a:p>
            <a:pPr marL="0" indent="0" algn="ctr">
              <a:buNone/>
            </a:pPr>
            <a:r>
              <a:rPr lang="en-US" sz="1600" b="1" dirty="0">
                <a:solidFill>
                  <a:srgbClr val="E0782F"/>
                </a:solidFill>
                <a:latin typeface="Aptos Display" pitchFamily="34" charset="0"/>
                <a:ea typeface="Aptos Display" pitchFamily="34" charset="-122"/>
                <a:cs typeface="Aptos Display" pitchFamily="34" charset="-120"/>
              </a:rPr>
              <a:t>Labour</a:t>
            </a:r>
            <a:endParaRPr lang="en-US" sz="1600" dirty="0"/>
          </a:p>
          <a:p>
            <a:pPr marL="0" indent="0" algn="ctr">
              <a:buNone/>
            </a:pPr>
            <a:r>
              <a:rPr lang="en-US" sz="1600" b="1" dirty="0">
                <a:solidFill>
                  <a:srgbClr val="E0782F"/>
                </a:solidFill>
                <a:latin typeface="Aptos Display" pitchFamily="34" charset="0"/>
                <a:ea typeface="Aptos Display" pitchFamily="34" charset="-122"/>
                <a:cs typeface="Aptos Display" pitchFamily="34" charset="-120"/>
              </a:rPr>
              <a:t>Management</a:t>
            </a:r>
            <a:endParaRPr lang="en-US" sz="1600" dirty="0"/>
          </a:p>
        </p:txBody>
      </p:sp>
      <p:sp>
        <p:nvSpPr>
          <p:cNvPr id="18" name="Text 16"/>
          <p:cNvSpPr/>
          <p:nvPr/>
        </p:nvSpPr>
        <p:spPr>
          <a:xfrm>
            <a:off x="1097280" y="5221224"/>
            <a:ext cx="2651760" cy="292608"/>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automated editing</a:t>
            </a:r>
            <a:endParaRPr lang="en-US" sz="1050" dirty="0"/>
          </a:p>
          <a:p>
            <a:pPr marL="0" indent="0" algn="ctr">
              <a:buNone/>
            </a:pPr>
            <a:r>
              <a:rPr lang="en-US" sz="1050" dirty="0">
                <a:solidFill>
                  <a:srgbClr val="E8EEF2"/>
                </a:solidFill>
                <a:latin typeface="Aptos" pitchFamily="34" charset="0"/>
                <a:ea typeface="Aptos" pitchFamily="34" charset="-122"/>
                <a:cs typeface="Aptos" pitchFamily="34" charset="-120"/>
              </a:rPr>
              <a:t>script analytics</a:t>
            </a:r>
            <a:endParaRPr lang="en-US" sz="1050" dirty="0"/>
          </a:p>
        </p:txBody>
      </p:sp>
      <p:sp>
        <p:nvSpPr>
          <p:cNvPr id="19" name="Shape 17"/>
          <p:cNvSpPr/>
          <p:nvPr/>
        </p:nvSpPr>
        <p:spPr>
          <a:xfrm>
            <a:off x="2423160" y="5184648"/>
            <a:ext cx="3657600" cy="0"/>
          </a:xfrm>
          <a:prstGeom prst="line">
            <a:avLst/>
          </a:prstGeom>
          <a:noFill/>
          <a:ln w="12700">
            <a:solidFill>
              <a:srgbClr val="E0782F">
                <a:alpha val="70000"/>
              </a:srgbClr>
            </a:solidFill>
            <a:prstDash val="solid"/>
            <a:tailEnd type="triangle"/>
          </a:ln>
        </p:spPr>
        <p:txBody>
          <a:bodyPr/>
          <a:lstStyle/>
          <a:p>
            <a:endParaRPr lang="en-US"/>
          </a:p>
        </p:txBody>
      </p:sp>
      <p:sp>
        <p:nvSpPr>
          <p:cNvPr id="20" name="Shape 18"/>
          <p:cNvSpPr/>
          <p:nvPr/>
        </p:nvSpPr>
        <p:spPr>
          <a:xfrm>
            <a:off x="7863840" y="4617720"/>
            <a:ext cx="3017520" cy="1143000"/>
          </a:xfrm>
          <a:prstGeom prst="roundRect">
            <a:avLst>
              <a:gd name="adj" fmla="val 6400"/>
            </a:avLst>
          </a:prstGeom>
          <a:solidFill>
            <a:srgbClr val="0D1A2B">
              <a:alpha val="96000"/>
            </a:srgbClr>
          </a:solidFill>
          <a:ln w="17780">
            <a:solidFill>
              <a:srgbClr val="6BC3A4"/>
            </a:solidFill>
            <a:prstDash val="solid"/>
          </a:ln>
          <a:effectLst>
            <a:outerShdw blurRad="19050" dist="12700" dir="2700000" algn="bl" rotWithShape="0">
              <a:srgbClr val="000000">
                <a:alpha val="20000"/>
              </a:srgbClr>
            </a:outerShdw>
          </a:effectLst>
        </p:spPr>
        <p:txBody>
          <a:bodyPr/>
          <a:lstStyle/>
          <a:p>
            <a:endParaRPr lang="en-US"/>
          </a:p>
        </p:txBody>
      </p:sp>
      <p:sp>
        <p:nvSpPr>
          <p:cNvPr id="21" name="Text 19"/>
          <p:cNvSpPr/>
          <p:nvPr/>
        </p:nvSpPr>
        <p:spPr>
          <a:xfrm>
            <a:off x="8046720" y="4764024"/>
            <a:ext cx="2651760" cy="347472"/>
          </a:xfrm>
          <a:prstGeom prst="rect">
            <a:avLst/>
          </a:prstGeom>
          <a:noFill/>
          <a:ln/>
        </p:spPr>
        <p:txBody>
          <a:bodyPr wrap="square" rtlCol="0" anchor="ctr">
            <a:normAutofit/>
          </a:bodyPr>
          <a:lstStyle/>
          <a:p>
            <a:pPr marL="0" indent="0" algn="ctr">
              <a:buNone/>
            </a:pPr>
            <a:r>
              <a:rPr lang="en-US" sz="1600" b="1" dirty="0">
                <a:solidFill>
                  <a:srgbClr val="6BC3A4"/>
                </a:solidFill>
                <a:latin typeface="Aptos Display" pitchFamily="34" charset="0"/>
                <a:ea typeface="Aptos Display" pitchFamily="34" charset="-122"/>
                <a:cs typeface="Aptos Display" pitchFamily="34" charset="-120"/>
              </a:rPr>
              <a:t>Predictive</a:t>
            </a:r>
            <a:endParaRPr lang="en-US" sz="1600" dirty="0"/>
          </a:p>
          <a:p>
            <a:pPr marL="0" indent="0" algn="ctr">
              <a:buNone/>
            </a:pPr>
            <a:r>
              <a:rPr lang="en-US" sz="1600" b="1" dirty="0">
                <a:solidFill>
                  <a:srgbClr val="6BC3A4"/>
                </a:solidFill>
                <a:latin typeface="Aptos Display" pitchFamily="34" charset="0"/>
                <a:ea typeface="Aptos Display" pitchFamily="34" charset="-122"/>
                <a:cs typeface="Aptos Display" pitchFamily="34" charset="-120"/>
              </a:rPr>
              <a:t>Management</a:t>
            </a:r>
            <a:endParaRPr lang="en-US" sz="1600" dirty="0"/>
          </a:p>
        </p:txBody>
      </p:sp>
      <p:sp>
        <p:nvSpPr>
          <p:cNvPr id="22" name="Text 20"/>
          <p:cNvSpPr/>
          <p:nvPr/>
        </p:nvSpPr>
        <p:spPr>
          <a:xfrm>
            <a:off x="8046720" y="5221224"/>
            <a:ext cx="2651760" cy="292608"/>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box-office forecasting</a:t>
            </a:r>
            <a:endParaRPr lang="en-US" sz="1050" dirty="0"/>
          </a:p>
          <a:p>
            <a:pPr marL="0" indent="0" algn="ctr">
              <a:buNone/>
            </a:pPr>
            <a:r>
              <a:rPr lang="en-US" sz="1050" dirty="0">
                <a:solidFill>
                  <a:srgbClr val="E8EEF2"/>
                </a:solidFill>
                <a:latin typeface="Aptos" pitchFamily="34" charset="0"/>
                <a:ea typeface="Aptos" pitchFamily="34" charset="-122"/>
                <a:cs typeface="Aptos" pitchFamily="34" charset="-120"/>
              </a:rPr>
              <a:t>audience prediction</a:t>
            </a:r>
            <a:endParaRPr lang="en-US" sz="1050" dirty="0"/>
          </a:p>
        </p:txBody>
      </p:sp>
      <p:sp>
        <p:nvSpPr>
          <p:cNvPr id="23" name="Shape 21"/>
          <p:cNvSpPr/>
          <p:nvPr/>
        </p:nvSpPr>
        <p:spPr>
          <a:xfrm>
            <a:off x="9372600" y="5184648"/>
            <a:ext cx="0" cy="0"/>
          </a:xfrm>
          <a:prstGeom prst="line">
            <a:avLst/>
          </a:prstGeom>
          <a:noFill/>
          <a:ln w="12700">
            <a:solidFill>
              <a:srgbClr val="6BC3A4">
                <a:alpha val="70000"/>
              </a:srgbClr>
            </a:solidFill>
            <a:prstDash val="solid"/>
            <a:tailEnd type="triangle"/>
          </a:ln>
        </p:spPr>
        <p:txBody>
          <a:bodyPr/>
          <a:lstStyle/>
          <a:p>
            <a:endParaRPr lang="en-US"/>
          </a:p>
        </p:txBody>
      </p:sp>
      <p:sp>
        <p:nvSpPr>
          <p:cNvPr id="24" name="Text 22"/>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Framework adapted from Kitchin (2017) and Beer (2017).</a:t>
            </a:r>
            <a:endParaRPr lang="en-US" sz="750" dirty="0"/>
          </a:p>
        </p:txBody>
      </p:sp>
      <p:sp>
        <p:nvSpPr>
          <p:cNvPr id="25" name="Text 23"/>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06</a:t>
            </a:r>
            <a:endParaRPr lang="en-US" sz="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AI ACROSS THE CINEMA VALUE CHAIN</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From script to screen to recommendation</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AI intervenes at every stage, but each intervention shifts creative authority.</a:t>
            </a:r>
            <a:endParaRPr lang="en-US" sz="1550" dirty="0"/>
          </a:p>
        </p:txBody>
      </p:sp>
      <p:pic>
        <p:nvPicPr>
          <p:cNvPr id="6" name="Image 0" descr="/mnt/data/a_cinematic_futuristic_creative_studio_scene_over_batch_3.png"/>
          <p:cNvPicPr>
            <a:picLocks noChangeAspect="1"/>
          </p:cNvPicPr>
          <p:nvPr/>
        </p:nvPicPr>
        <p:blipFill>
          <a:blip r:embed="rId3"/>
          <a:srcRect l="25708" r="25708"/>
          <a:stretch/>
        </p:blipFill>
        <p:spPr>
          <a:xfrm>
            <a:off x="6995160" y="868680"/>
            <a:ext cx="4447032" cy="5349240"/>
          </a:xfrm>
          <a:prstGeom prst="rect">
            <a:avLst/>
          </a:prstGeom>
        </p:spPr>
      </p:pic>
      <p:sp>
        <p:nvSpPr>
          <p:cNvPr id="8" name="Shape 5"/>
          <p:cNvSpPr/>
          <p:nvPr/>
        </p:nvSpPr>
        <p:spPr>
          <a:xfrm>
            <a:off x="841248" y="2130552"/>
            <a:ext cx="5166360" cy="0"/>
          </a:xfrm>
          <a:prstGeom prst="line">
            <a:avLst/>
          </a:prstGeom>
          <a:noFill/>
          <a:ln w="17780">
            <a:solidFill>
              <a:srgbClr val="53C8E9"/>
            </a:solidFill>
            <a:prstDash val="solid"/>
            <a:tailEnd type="triangle"/>
          </a:ln>
        </p:spPr>
        <p:txBody>
          <a:bodyPr/>
          <a:lstStyle/>
          <a:p>
            <a:endParaRPr lang="en-US"/>
          </a:p>
        </p:txBody>
      </p:sp>
      <p:sp>
        <p:nvSpPr>
          <p:cNvPr id="9" name="Shape 6"/>
          <p:cNvSpPr/>
          <p:nvPr/>
        </p:nvSpPr>
        <p:spPr>
          <a:xfrm>
            <a:off x="749808" y="1947672"/>
            <a:ext cx="384048" cy="384048"/>
          </a:xfrm>
          <a:prstGeom prst="ellipse">
            <a:avLst/>
          </a:prstGeom>
          <a:solidFill>
            <a:srgbClr val="53C8E9">
              <a:alpha val="90000"/>
            </a:srgbClr>
          </a:solidFill>
          <a:ln w="12700">
            <a:solidFill>
              <a:srgbClr val="53C8E9">
                <a:alpha val="0"/>
              </a:srgbClr>
            </a:solidFill>
            <a:prstDash val="solid"/>
          </a:ln>
        </p:spPr>
        <p:txBody>
          <a:bodyPr/>
          <a:lstStyle/>
          <a:p>
            <a:endParaRPr lang="en-US"/>
          </a:p>
        </p:txBody>
      </p:sp>
      <p:sp>
        <p:nvSpPr>
          <p:cNvPr id="10" name="Text 7"/>
          <p:cNvSpPr/>
          <p:nvPr/>
        </p:nvSpPr>
        <p:spPr>
          <a:xfrm>
            <a:off x="1325880" y="1856232"/>
            <a:ext cx="1874520" cy="237744"/>
          </a:xfrm>
          <a:prstGeom prst="rect">
            <a:avLst/>
          </a:prstGeom>
          <a:noFill/>
          <a:ln/>
        </p:spPr>
        <p:txBody>
          <a:bodyPr wrap="square" rtlCol="0" anchor="ctr"/>
          <a:lstStyle/>
          <a:p>
            <a:pPr marL="0" indent="0">
              <a:buNone/>
            </a:pPr>
            <a:r>
              <a:rPr lang="en-US" sz="1380" b="1" dirty="0">
                <a:solidFill>
                  <a:srgbClr val="FFFFFF"/>
                </a:solidFill>
                <a:latin typeface="Aptos" pitchFamily="34" charset="0"/>
                <a:ea typeface="Aptos" pitchFamily="34" charset="-122"/>
                <a:cs typeface="Aptos" pitchFamily="34" charset="-120"/>
              </a:rPr>
              <a:t>Pre-production</a:t>
            </a:r>
            <a:endParaRPr lang="en-US" sz="1380" dirty="0"/>
          </a:p>
        </p:txBody>
      </p:sp>
      <p:sp>
        <p:nvSpPr>
          <p:cNvPr id="11" name="Text 8"/>
          <p:cNvSpPr/>
          <p:nvPr/>
        </p:nvSpPr>
        <p:spPr>
          <a:xfrm>
            <a:off x="3383280" y="1865376"/>
            <a:ext cx="2514600" cy="237744"/>
          </a:xfrm>
          <a:prstGeom prst="rect">
            <a:avLst/>
          </a:prstGeom>
          <a:noFill/>
          <a:ln/>
        </p:spPr>
        <p:txBody>
          <a:bodyPr wrap="square" rtlCol="0" anchor="ctr">
            <a:normAutofit/>
          </a:bodyPr>
          <a:lstStyle/>
          <a:p>
            <a:pPr marL="0" indent="0">
              <a:buNone/>
            </a:pPr>
            <a:r>
              <a:rPr lang="en-US" sz="1050" dirty="0">
                <a:solidFill>
                  <a:srgbClr val="E8EEF2"/>
                </a:solidFill>
                <a:latin typeface="Aptos" pitchFamily="34" charset="0"/>
                <a:ea typeface="Aptos" pitchFamily="34" charset="-122"/>
                <a:cs typeface="Aptos" pitchFamily="34" charset="-120"/>
              </a:rPr>
              <a:t>script drafting • risk scoring • casting analytics</a:t>
            </a:r>
            <a:endParaRPr lang="en-US" sz="1050" dirty="0"/>
          </a:p>
        </p:txBody>
      </p:sp>
      <p:sp>
        <p:nvSpPr>
          <p:cNvPr id="12" name="Shape 9"/>
          <p:cNvSpPr/>
          <p:nvPr/>
        </p:nvSpPr>
        <p:spPr>
          <a:xfrm>
            <a:off x="841248" y="3090672"/>
            <a:ext cx="5166360" cy="0"/>
          </a:xfrm>
          <a:prstGeom prst="line">
            <a:avLst/>
          </a:prstGeom>
          <a:noFill/>
          <a:ln w="17780">
            <a:solidFill>
              <a:srgbClr val="53C8E9"/>
            </a:solidFill>
            <a:prstDash val="solid"/>
            <a:tailEnd type="triangle"/>
          </a:ln>
        </p:spPr>
        <p:txBody>
          <a:bodyPr/>
          <a:lstStyle/>
          <a:p>
            <a:endParaRPr lang="en-US"/>
          </a:p>
        </p:txBody>
      </p:sp>
      <p:sp>
        <p:nvSpPr>
          <p:cNvPr id="13" name="Shape 10"/>
          <p:cNvSpPr/>
          <p:nvPr/>
        </p:nvSpPr>
        <p:spPr>
          <a:xfrm>
            <a:off x="749808" y="2907792"/>
            <a:ext cx="384048" cy="384048"/>
          </a:xfrm>
          <a:prstGeom prst="ellipse">
            <a:avLst/>
          </a:prstGeom>
          <a:solidFill>
            <a:srgbClr val="53C8E9">
              <a:alpha val="90000"/>
            </a:srgbClr>
          </a:solidFill>
          <a:ln w="12700">
            <a:solidFill>
              <a:srgbClr val="53C8E9">
                <a:alpha val="0"/>
              </a:srgbClr>
            </a:solidFill>
            <a:prstDash val="solid"/>
          </a:ln>
        </p:spPr>
        <p:txBody>
          <a:bodyPr/>
          <a:lstStyle/>
          <a:p>
            <a:endParaRPr lang="en-US"/>
          </a:p>
        </p:txBody>
      </p:sp>
      <p:sp>
        <p:nvSpPr>
          <p:cNvPr id="14" name="Text 11"/>
          <p:cNvSpPr/>
          <p:nvPr/>
        </p:nvSpPr>
        <p:spPr>
          <a:xfrm>
            <a:off x="1325880" y="2816352"/>
            <a:ext cx="1874520" cy="237744"/>
          </a:xfrm>
          <a:prstGeom prst="rect">
            <a:avLst/>
          </a:prstGeom>
          <a:noFill/>
          <a:ln/>
        </p:spPr>
        <p:txBody>
          <a:bodyPr wrap="square" rtlCol="0" anchor="ctr"/>
          <a:lstStyle/>
          <a:p>
            <a:pPr marL="0" indent="0">
              <a:buNone/>
            </a:pPr>
            <a:r>
              <a:rPr lang="en-US" sz="1380" b="1" dirty="0">
                <a:solidFill>
                  <a:srgbClr val="FFFFFF"/>
                </a:solidFill>
                <a:latin typeface="Aptos" pitchFamily="34" charset="0"/>
                <a:ea typeface="Aptos" pitchFamily="34" charset="-122"/>
                <a:cs typeface="Aptos" pitchFamily="34" charset="-120"/>
              </a:rPr>
              <a:t>Production / post</a:t>
            </a:r>
            <a:endParaRPr lang="en-US" sz="1380" dirty="0"/>
          </a:p>
        </p:txBody>
      </p:sp>
      <p:sp>
        <p:nvSpPr>
          <p:cNvPr id="15" name="Text 12"/>
          <p:cNvSpPr/>
          <p:nvPr/>
        </p:nvSpPr>
        <p:spPr>
          <a:xfrm>
            <a:off x="3383280" y="2825496"/>
            <a:ext cx="2514600" cy="237744"/>
          </a:xfrm>
          <a:prstGeom prst="rect">
            <a:avLst/>
          </a:prstGeom>
          <a:noFill/>
          <a:ln/>
        </p:spPr>
        <p:txBody>
          <a:bodyPr wrap="square" rtlCol="0" anchor="ctr">
            <a:normAutofit/>
          </a:bodyPr>
          <a:lstStyle/>
          <a:p>
            <a:pPr marL="0" indent="0">
              <a:buNone/>
            </a:pPr>
            <a:r>
              <a:rPr lang="en-US" sz="1050" dirty="0">
                <a:solidFill>
                  <a:srgbClr val="E8EEF2"/>
                </a:solidFill>
                <a:latin typeface="Aptos" pitchFamily="34" charset="0"/>
                <a:ea typeface="Aptos" pitchFamily="34" charset="-122"/>
                <a:cs typeface="Aptos" pitchFamily="34" charset="-120"/>
              </a:rPr>
              <a:t>editing • VFX • colour • sound • digital doubles</a:t>
            </a:r>
            <a:endParaRPr lang="en-US" sz="1050" dirty="0"/>
          </a:p>
        </p:txBody>
      </p:sp>
      <p:sp>
        <p:nvSpPr>
          <p:cNvPr id="16" name="Shape 13"/>
          <p:cNvSpPr/>
          <p:nvPr/>
        </p:nvSpPr>
        <p:spPr>
          <a:xfrm>
            <a:off x="841248" y="4050792"/>
            <a:ext cx="5166360" cy="0"/>
          </a:xfrm>
          <a:prstGeom prst="line">
            <a:avLst/>
          </a:prstGeom>
          <a:noFill/>
          <a:ln w="17780">
            <a:solidFill>
              <a:srgbClr val="F2A64A"/>
            </a:solidFill>
            <a:prstDash val="solid"/>
            <a:tailEnd type="triangle"/>
          </a:ln>
        </p:spPr>
        <p:txBody>
          <a:bodyPr/>
          <a:lstStyle/>
          <a:p>
            <a:endParaRPr lang="en-US"/>
          </a:p>
        </p:txBody>
      </p:sp>
      <p:sp>
        <p:nvSpPr>
          <p:cNvPr id="17" name="Shape 14"/>
          <p:cNvSpPr/>
          <p:nvPr/>
        </p:nvSpPr>
        <p:spPr>
          <a:xfrm>
            <a:off x="749808" y="3867912"/>
            <a:ext cx="384048" cy="384048"/>
          </a:xfrm>
          <a:prstGeom prst="ellipse">
            <a:avLst/>
          </a:prstGeom>
          <a:solidFill>
            <a:srgbClr val="F2A64A">
              <a:alpha val="90000"/>
            </a:srgbClr>
          </a:solidFill>
          <a:ln w="12700">
            <a:solidFill>
              <a:srgbClr val="F2A64A">
                <a:alpha val="0"/>
              </a:srgbClr>
            </a:solidFill>
            <a:prstDash val="solid"/>
          </a:ln>
        </p:spPr>
        <p:txBody>
          <a:bodyPr/>
          <a:lstStyle/>
          <a:p>
            <a:endParaRPr lang="en-US"/>
          </a:p>
        </p:txBody>
      </p:sp>
      <p:sp>
        <p:nvSpPr>
          <p:cNvPr id="18" name="Text 15"/>
          <p:cNvSpPr/>
          <p:nvPr/>
        </p:nvSpPr>
        <p:spPr>
          <a:xfrm>
            <a:off x="1325880" y="3776472"/>
            <a:ext cx="1874520" cy="237744"/>
          </a:xfrm>
          <a:prstGeom prst="rect">
            <a:avLst/>
          </a:prstGeom>
          <a:noFill/>
          <a:ln/>
        </p:spPr>
        <p:txBody>
          <a:bodyPr wrap="square" rtlCol="0" anchor="ctr"/>
          <a:lstStyle/>
          <a:p>
            <a:pPr marL="0" indent="0">
              <a:buNone/>
            </a:pPr>
            <a:r>
              <a:rPr lang="en-US" sz="1380" b="1" dirty="0">
                <a:solidFill>
                  <a:srgbClr val="FFFFFF"/>
                </a:solidFill>
                <a:latin typeface="Aptos" pitchFamily="34" charset="0"/>
                <a:ea typeface="Aptos" pitchFamily="34" charset="-122"/>
                <a:cs typeface="Aptos" pitchFamily="34" charset="-120"/>
              </a:rPr>
              <a:t>Distribution</a:t>
            </a:r>
            <a:endParaRPr lang="en-US" sz="1380" dirty="0"/>
          </a:p>
        </p:txBody>
      </p:sp>
      <p:sp>
        <p:nvSpPr>
          <p:cNvPr id="19" name="Text 16"/>
          <p:cNvSpPr/>
          <p:nvPr/>
        </p:nvSpPr>
        <p:spPr>
          <a:xfrm>
            <a:off x="3383280" y="3785616"/>
            <a:ext cx="2514600" cy="237744"/>
          </a:xfrm>
          <a:prstGeom prst="rect">
            <a:avLst/>
          </a:prstGeom>
          <a:noFill/>
          <a:ln/>
        </p:spPr>
        <p:txBody>
          <a:bodyPr wrap="square" rtlCol="0" anchor="ctr">
            <a:normAutofit/>
          </a:bodyPr>
          <a:lstStyle/>
          <a:p>
            <a:pPr marL="0" indent="0">
              <a:buNone/>
            </a:pPr>
            <a:r>
              <a:rPr lang="en-US" sz="1050" dirty="0">
                <a:solidFill>
                  <a:srgbClr val="E8EEF2"/>
                </a:solidFill>
                <a:latin typeface="Aptos" pitchFamily="34" charset="0"/>
                <a:ea typeface="Aptos" pitchFamily="34" charset="-122"/>
                <a:cs typeface="Aptos" pitchFamily="34" charset="-120"/>
              </a:rPr>
              <a:t>ranking • personalization • audience segmentation</a:t>
            </a:r>
            <a:endParaRPr lang="en-US" sz="1050" dirty="0"/>
          </a:p>
        </p:txBody>
      </p:sp>
      <p:sp>
        <p:nvSpPr>
          <p:cNvPr id="20" name="Shape 17"/>
          <p:cNvSpPr/>
          <p:nvPr/>
        </p:nvSpPr>
        <p:spPr>
          <a:xfrm>
            <a:off x="841248" y="5010912"/>
            <a:ext cx="5166360" cy="0"/>
          </a:xfrm>
          <a:prstGeom prst="line">
            <a:avLst/>
          </a:prstGeom>
          <a:noFill/>
          <a:ln w="17780">
            <a:solidFill>
              <a:srgbClr val="F2A64A"/>
            </a:solidFill>
            <a:prstDash val="solid"/>
            <a:tailEnd type="triangle"/>
          </a:ln>
        </p:spPr>
        <p:txBody>
          <a:bodyPr/>
          <a:lstStyle/>
          <a:p>
            <a:endParaRPr lang="en-US"/>
          </a:p>
        </p:txBody>
      </p:sp>
      <p:sp>
        <p:nvSpPr>
          <p:cNvPr id="21" name="Shape 18"/>
          <p:cNvSpPr/>
          <p:nvPr/>
        </p:nvSpPr>
        <p:spPr>
          <a:xfrm>
            <a:off x="749808" y="4828032"/>
            <a:ext cx="384048" cy="384048"/>
          </a:xfrm>
          <a:prstGeom prst="ellipse">
            <a:avLst/>
          </a:prstGeom>
          <a:solidFill>
            <a:srgbClr val="F2A64A">
              <a:alpha val="90000"/>
            </a:srgbClr>
          </a:solidFill>
          <a:ln w="12700">
            <a:solidFill>
              <a:srgbClr val="F2A64A">
                <a:alpha val="0"/>
              </a:srgbClr>
            </a:solidFill>
            <a:prstDash val="solid"/>
          </a:ln>
        </p:spPr>
        <p:txBody>
          <a:bodyPr/>
          <a:lstStyle/>
          <a:p>
            <a:endParaRPr lang="en-US"/>
          </a:p>
        </p:txBody>
      </p:sp>
      <p:sp>
        <p:nvSpPr>
          <p:cNvPr id="22" name="Text 19"/>
          <p:cNvSpPr/>
          <p:nvPr/>
        </p:nvSpPr>
        <p:spPr>
          <a:xfrm>
            <a:off x="1325880" y="4736592"/>
            <a:ext cx="1874520" cy="237744"/>
          </a:xfrm>
          <a:prstGeom prst="rect">
            <a:avLst/>
          </a:prstGeom>
          <a:noFill/>
          <a:ln/>
        </p:spPr>
        <p:txBody>
          <a:bodyPr wrap="square" rtlCol="0" anchor="ctr"/>
          <a:lstStyle/>
          <a:p>
            <a:pPr marL="0" indent="0">
              <a:buNone/>
            </a:pPr>
            <a:r>
              <a:rPr lang="en-US" sz="1380" b="1" dirty="0">
                <a:solidFill>
                  <a:srgbClr val="FFFFFF"/>
                </a:solidFill>
                <a:latin typeface="Aptos" pitchFamily="34" charset="0"/>
                <a:ea typeface="Aptos" pitchFamily="34" charset="-122"/>
                <a:cs typeface="Aptos" pitchFamily="34" charset="-120"/>
              </a:rPr>
              <a:t>Evaluation</a:t>
            </a:r>
            <a:endParaRPr lang="en-US" sz="1380" dirty="0"/>
          </a:p>
        </p:txBody>
      </p:sp>
      <p:sp>
        <p:nvSpPr>
          <p:cNvPr id="23" name="Text 20"/>
          <p:cNvSpPr/>
          <p:nvPr/>
        </p:nvSpPr>
        <p:spPr>
          <a:xfrm>
            <a:off x="3383280" y="4745736"/>
            <a:ext cx="2514600" cy="237744"/>
          </a:xfrm>
          <a:prstGeom prst="rect">
            <a:avLst/>
          </a:prstGeom>
          <a:noFill/>
          <a:ln/>
        </p:spPr>
        <p:txBody>
          <a:bodyPr wrap="square" rtlCol="0" anchor="ctr">
            <a:normAutofit/>
          </a:bodyPr>
          <a:lstStyle/>
          <a:p>
            <a:pPr marL="0" indent="0">
              <a:buNone/>
            </a:pPr>
            <a:r>
              <a:rPr lang="en-US" sz="1050" dirty="0">
                <a:solidFill>
                  <a:srgbClr val="E8EEF2"/>
                </a:solidFill>
                <a:latin typeface="Aptos" pitchFamily="34" charset="0"/>
                <a:ea typeface="Aptos" pitchFamily="34" charset="-122"/>
                <a:cs typeface="Aptos" pitchFamily="34" charset="-120"/>
              </a:rPr>
              <a:t>completion rates • engagement • predictive renewal decisions</a:t>
            </a:r>
            <a:endParaRPr lang="en-US" sz="1050" dirty="0"/>
          </a:p>
        </p:txBody>
      </p:sp>
      <p:sp>
        <p:nvSpPr>
          <p:cNvPr id="24" name="Text 21"/>
          <p:cNvSpPr/>
          <p:nvPr/>
        </p:nvSpPr>
        <p:spPr>
          <a:xfrm>
            <a:off x="841248" y="5806440"/>
            <a:ext cx="5623560" cy="329184"/>
          </a:xfrm>
          <a:prstGeom prst="rect">
            <a:avLst/>
          </a:prstGeom>
          <a:noFill/>
          <a:ln/>
        </p:spPr>
        <p:txBody>
          <a:bodyPr wrap="square" rtlCol="0" anchor="ctr">
            <a:normAutofit/>
          </a:bodyPr>
          <a:lstStyle/>
          <a:p>
            <a:pPr marL="0" indent="0">
              <a:buNone/>
            </a:pPr>
            <a:r>
              <a:rPr lang="en-US" sz="1400" b="1" dirty="0">
                <a:solidFill>
                  <a:srgbClr val="F2A64A"/>
                </a:solidFill>
                <a:latin typeface="Aptos" pitchFamily="34" charset="0"/>
                <a:ea typeface="Aptos" pitchFamily="34" charset="-122"/>
                <a:cs typeface="Aptos" pitchFamily="34" charset="-120"/>
              </a:rPr>
              <a:t>Key shift: creative judgement becomes entangled with computational prediction.</a:t>
            </a:r>
            <a:endParaRPr lang="en-US" sz="1400" dirty="0"/>
          </a:p>
        </p:txBody>
      </p:sp>
      <p:sp>
        <p:nvSpPr>
          <p:cNvPr id="25" name="Text 22"/>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Source: author’s manuscript</a:t>
            </a:r>
            <a:endParaRPr lang="en-US" sz="750" dirty="0"/>
          </a:p>
        </p:txBody>
      </p:sp>
      <p:sp>
        <p:nvSpPr>
          <p:cNvPr id="26" name="Text 23"/>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07</a:t>
            </a:r>
            <a:endParaRPr lang="en-US" sz="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THEMATIC ANALYSIS</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Five themes emerged from the corpus</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The analysis maps how AI organizes value, labour and cultural circulation.</a:t>
            </a:r>
            <a:endParaRPr lang="en-US" sz="1550" dirty="0"/>
          </a:p>
        </p:txBody>
      </p:sp>
      <p:sp>
        <p:nvSpPr>
          <p:cNvPr id="6" name="Shape 4"/>
          <p:cNvSpPr/>
          <p:nvPr/>
        </p:nvSpPr>
        <p:spPr>
          <a:xfrm>
            <a:off x="731520" y="1828800"/>
            <a:ext cx="3154680" cy="1234440"/>
          </a:xfrm>
          <a:prstGeom prst="roundRect">
            <a:avLst>
              <a:gd name="adj" fmla="val 5926"/>
            </a:avLst>
          </a:prstGeom>
          <a:solidFill>
            <a:srgbClr val="0D1A2B"/>
          </a:solidFill>
          <a:ln w="13970">
            <a:solidFill>
              <a:srgbClr val="53C8E9"/>
            </a:solidFill>
            <a:prstDash val="solid"/>
          </a:ln>
          <a:effectLst>
            <a:outerShdw blurRad="19050" dist="12700" dir="2700000" algn="bl" rotWithShape="0">
              <a:srgbClr val="000000">
                <a:alpha val="18000"/>
              </a:srgbClr>
            </a:outerShdw>
          </a:effectLst>
        </p:spPr>
        <p:txBody>
          <a:bodyPr/>
          <a:lstStyle/>
          <a:p>
            <a:endParaRPr lang="en-US"/>
          </a:p>
        </p:txBody>
      </p:sp>
      <p:sp>
        <p:nvSpPr>
          <p:cNvPr id="7" name="Text 5"/>
          <p:cNvSpPr/>
          <p:nvPr/>
        </p:nvSpPr>
        <p:spPr>
          <a:xfrm>
            <a:off x="932688" y="2029968"/>
            <a:ext cx="2752344" cy="256032"/>
          </a:xfrm>
          <a:prstGeom prst="rect">
            <a:avLst/>
          </a:prstGeom>
          <a:noFill/>
          <a:ln/>
        </p:spPr>
        <p:txBody>
          <a:bodyPr wrap="square" rtlCol="0" anchor="ctr">
            <a:normAutofit/>
          </a:bodyPr>
          <a:lstStyle/>
          <a:p>
            <a:pPr marL="0" indent="0" algn="ctr">
              <a:buNone/>
            </a:pPr>
            <a:r>
              <a:rPr lang="en-US" sz="1550" b="1" dirty="0">
                <a:solidFill>
                  <a:srgbClr val="53C8E9"/>
                </a:solidFill>
                <a:latin typeface="Aptos Display" pitchFamily="34" charset="0"/>
                <a:ea typeface="Aptos Display" pitchFamily="34" charset="-122"/>
                <a:cs typeface="Aptos Display" pitchFamily="34" charset="-120"/>
              </a:rPr>
              <a:t>Algorithmic governance</a:t>
            </a:r>
            <a:endParaRPr lang="en-US" sz="1550" dirty="0"/>
          </a:p>
        </p:txBody>
      </p:sp>
      <p:sp>
        <p:nvSpPr>
          <p:cNvPr id="8" name="Text 6"/>
          <p:cNvSpPr/>
          <p:nvPr/>
        </p:nvSpPr>
        <p:spPr>
          <a:xfrm>
            <a:off x="932688" y="2487168"/>
            <a:ext cx="2752344" cy="292608"/>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visibility • value attribution • labour • prediction</a:t>
            </a:r>
            <a:endParaRPr lang="en-US" sz="1050" dirty="0"/>
          </a:p>
        </p:txBody>
      </p:sp>
      <p:sp>
        <p:nvSpPr>
          <p:cNvPr id="9" name="Shape 7"/>
          <p:cNvSpPr/>
          <p:nvPr/>
        </p:nvSpPr>
        <p:spPr>
          <a:xfrm>
            <a:off x="4480560" y="1828800"/>
            <a:ext cx="3154680" cy="1234440"/>
          </a:xfrm>
          <a:prstGeom prst="roundRect">
            <a:avLst>
              <a:gd name="adj" fmla="val 5926"/>
            </a:avLst>
          </a:prstGeom>
          <a:solidFill>
            <a:srgbClr val="0D1A2B"/>
          </a:solidFill>
          <a:ln w="13970">
            <a:solidFill>
              <a:srgbClr val="F2A64A"/>
            </a:solidFill>
            <a:prstDash val="solid"/>
          </a:ln>
          <a:effectLst>
            <a:outerShdw blurRad="19050" dist="12700" dir="2700000" algn="bl" rotWithShape="0">
              <a:srgbClr val="000000">
                <a:alpha val="18000"/>
              </a:srgbClr>
            </a:outerShdw>
          </a:effectLst>
        </p:spPr>
        <p:txBody>
          <a:bodyPr/>
          <a:lstStyle/>
          <a:p>
            <a:endParaRPr lang="en-US"/>
          </a:p>
        </p:txBody>
      </p:sp>
      <p:sp>
        <p:nvSpPr>
          <p:cNvPr id="10" name="Text 8"/>
          <p:cNvSpPr/>
          <p:nvPr/>
        </p:nvSpPr>
        <p:spPr>
          <a:xfrm>
            <a:off x="4681728" y="2029968"/>
            <a:ext cx="2752344" cy="256032"/>
          </a:xfrm>
          <a:prstGeom prst="rect">
            <a:avLst/>
          </a:prstGeom>
          <a:noFill/>
          <a:ln/>
        </p:spPr>
        <p:txBody>
          <a:bodyPr wrap="square" rtlCol="0" anchor="ctr">
            <a:normAutofit/>
          </a:bodyPr>
          <a:lstStyle/>
          <a:p>
            <a:pPr marL="0" indent="0" algn="ctr">
              <a:buNone/>
            </a:pPr>
            <a:r>
              <a:rPr lang="en-US" sz="1550" b="1" dirty="0">
                <a:solidFill>
                  <a:srgbClr val="F2A64A"/>
                </a:solidFill>
                <a:latin typeface="Aptos Display" pitchFamily="34" charset="0"/>
                <a:ea typeface="Aptos Display" pitchFamily="34" charset="-122"/>
                <a:cs typeface="Aptos Display" pitchFamily="34" charset="-120"/>
              </a:rPr>
              <a:t>Platform economy</a:t>
            </a:r>
            <a:endParaRPr lang="en-US" sz="1550" dirty="0"/>
          </a:p>
        </p:txBody>
      </p:sp>
      <p:sp>
        <p:nvSpPr>
          <p:cNvPr id="11" name="Text 9"/>
          <p:cNvSpPr/>
          <p:nvPr/>
        </p:nvSpPr>
        <p:spPr>
          <a:xfrm>
            <a:off x="4681728" y="2487168"/>
            <a:ext cx="2752344" cy="292608"/>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data monopoly • investment priorities • market concentration</a:t>
            </a:r>
            <a:endParaRPr lang="en-US" sz="1050" dirty="0"/>
          </a:p>
        </p:txBody>
      </p:sp>
      <p:sp>
        <p:nvSpPr>
          <p:cNvPr id="12" name="Shape 10"/>
          <p:cNvSpPr/>
          <p:nvPr/>
        </p:nvSpPr>
        <p:spPr>
          <a:xfrm>
            <a:off x="8229600" y="1828800"/>
            <a:ext cx="3154680" cy="1234440"/>
          </a:xfrm>
          <a:prstGeom prst="roundRect">
            <a:avLst>
              <a:gd name="adj" fmla="val 5926"/>
            </a:avLst>
          </a:prstGeom>
          <a:solidFill>
            <a:srgbClr val="0D1A2B"/>
          </a:solidFill>
          <a:ln w="13970">
            <a:solidFill>
              <a:srgbClr val="CB5A42"/>
            </a:solidFill>
            <a:prstDash val="solid"/>
          </a:ln>
          <a:effectLst>
            <a:outerShdw blurRad="19050" dist="12700" dir="2700000" algn="bl" rotWithShape="0">
              <a:srgbClr val="000000">
                <a:alpha val="18000"/>
              </a:srgbClr>
            </a:outerShdw>
          </a:effectLst>
        </p:spPr>
        <p:txBody>
          <a:bodyPr/>
          <a:lstStyle/>
          <a:p>
            <a:endParaRPr lang="en-US"/>
          </a:p>
        </p:txBody>
      </p:sp>
      <p:sp>
        <p:nvSpPr>
          <p:cNvPr id="13" name="Text 11"/>
          <p:cNvSpPr/>
          <p:nvPr/>
        </p:nvSpPr>
        <p:spPr>
          <a:xfrm>
            <a:off x="8430768" y="2029968"/>
            <a:ext cx="2752344" cy="256032"/>
          </a:xfrm>
          <a:prstGeom prst="rect">
            <a:avLst/>
          </a:prstGeom>
          <a:noFill/>
          <a:ln/>
        </p:spPr>
        <p:txBody>
          <a:bodyPr wrap="square" rtlCol="0" anchor="ctr">
            <a:normAutofit/>
          </a:bodyPr>
          <a:lstStyle/>
          <a:p>
            <a:pPr marL="0" indent="0" algn="ctr">
              <a:buNone/>
            </a:pPr>
            <a:r>
              <a:rPr lang="en-US" sz="1550" b="1" dirty="0">
                <a:solidFill>
                  <a:srgbClr val="CB5A42"/>
                </a:solidFill>
                <a:latin typeface="Aptos Display" pitchFamily="34" charset="0"/>
                <a:ea typeface="Aptos Display" pitchFamily="34" charset="-122"/>
                <a:cs typeface="Aptos Display" pitchFamily="34" charset="-120"/>
              </a:rPr>
              <a:t>Creative labor</a:t>
            </a:r>
            <a:endParaRPr lang="en-US" sz="1550" dirty="0"/>
          </a:p>
        </p:txBody>
      </p:sp>
      <p:sp>
        <p:nvSpPr>
          <p:cNvPr id="14" name="Text 12"/>
          <p:cNvSpPr/>
          <p:nvPr/>
        </p:nvSpPr>
        <p:spPr>
          <a:xfrm>
            <a:off x="8430768" y="2487168"/>
            <a:ext cx="2752344" cy="292608"/>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precarization • autonomy loss • invisible work</a:t>
            </a:r>
            <a:endParaRPr lang="en-US" sz="1050" dirty="0"/>
          </a:p>
        </p:txBody>
      </p:sp>
      <p:sp>
        <p:nvSpPr>
          <p:cNvPr id="15" name="Shape 13"/>
          <p:cNvSpPr/>
          <p:nvPr/>
        </p:nvSpPr>
        <p:spPr>
          <a:xfrm>
            <a:off x="731520" y="4069080"/>
            <a:ext cx="4343400" cy="1234440"/>
          </a:xfrm>
          <a:prstGeom prst="roundRect">
            <a:avLst>
              <a:gd name="adj" fmla="val 5926"/>
            </a:avLst>
          </a:prstGeom>
          <a:solidFill>
            <a:srgbClr val="0D1A2B"/>
          </a:solidFill>
          <a:ln w="13970">
            <a:solidFill>
              <a:srgbClr val="6BC3A4"/>
            </a:solidFill>
            <a:prstDash val="solid"/>
          </a:ln>
          <a:effectLst>
            <a:outerShdw blurRad="19050" dist="12700" dir="2700000" algn="bl" rotWithShape="0">
              <a:srgbClr val="000000">
                <a:alpha val="18000"/>
              </a:srgbClr>
            </a:outerShdw>
          </a:effectLst>
        </p:spPr>
        <p:txBody>
          <a:bodyPr/>
          <a:lstStyle/>
          <a:p>
            <a:endParaRPr lang="en-US"/>
          </a:p>
        </p:txBody>
      </p:sp>
      <p:sp>
        <p:nvSpPr>
          <p:cNvPr id="16" name="Text 14"/>
          <p:cNvSpPr/>
          <p:nvPr/>
        </p:nvSpPr>
        <p:spPr>
          <a:xfrm>
            <a:off x="932688" y="4270248"/>
            <a:ext cx="3941064" cy="256032"/>
          </a:xfrm>
          <a:prstGeom prst="rect">
            <a:avLst/>
          </a:prstGeom>
          <a:noFill/>
          <a:ln/>
        </p:spPr>
        <p:txBody>
          <a:bodyPr wrap="square" rtlCol="0" anchor="ctr">
            <a:normAutofit/>
          </a:bodyPr>
          <a:lstStyle/>
          <a:p>
            <a:pPr marL="0" indent="0" algn="ctr">
              <a:buNone/>
            </a:pPr>
            <a:r>
              <a:rPr lang="en-US" sz="1550" b="1" dirty="0">
                <a:solidFill>
                  <a:srgbClr val="6BC3A4"/>
                </a:solidFill>
                <a:latin typeface="Aptos Display" pitchFamily="34" charset="0"/>
                <a:ea typeface="Aptos Display" pitchFamily="34" charset="-122"/>
                <a:cs typeface="Aptos Display" pitchFamily="34" charset="-120"/>
              </a:rPr>
              <a:t>Cultural diversity</a:t>
            </a:r>
            <a:endParaRPr lang="en-US" sz="1550" dirty="0"/>
          </a:p>
        </p:txBody>
      </p:sp>
      <p:sp>
        <p:nvSpPr>
          <p:cNvPr id="17" name="Text 15"/>
          <p:cNvSpPr/>
          <p:nvPr/>
        </p:nvSpPr>
        <p:spPr>
          <a:xfrm>
            <a:off x="932688" y="4727448"/>
            <a:ext cx="3941064" cy="292608"/>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homogenization • genre convergence • marginalization</a:t>
            </a:r>
            <a:endParaRPr lang="en-US" sz="1050" dirty="0"/>
          </a:p>
        </p:txBody>
      </p:sp>
      <p:sp>
        <p:nvSpPr>
          <p:cNvPr id="18" name="Shape 16"/>
          <p:cNvSpPr/>
          <p:nvPr/>
        </p:nvSpPr>
        <p:spPr>
          <a:xfrm>
            <a:off x="4480560" y="4069080"/>
            <a:ext cx="4343400" cy="1234440"/>
          </a:xfrm>
          <a:prstGeom prst="roundRect">
            <a:avLst>
              <a:gd name="adj" fmla="val 5926"/>
            </a:avLst>
          </a:prstGeom>
          <a:solidFill>
            <a:srgbClr val="0D1A2B"/>
          </a:solidFill>
          <a:ln w="13970">
            <a:solidFill>
              <a:srgbClr val="E0782F"/>
            </a:solidFill>
            <a:prstDash val="solid"/>
          </a:ln>
          <a:effectLst>
            <a:outerShdw blurRad="19050" dist="12700" dir="2700000" algn="bl" rotWithShape="0">
              <a:srgbClr val="000000">
                <a:alpha val="18000"/>
              </a:srgbClr>
            </a:outerShdw>
          </a:effectLst>
        </p:spPr>
        <p:txBody>
          <a:bodyPr/>
          <a:lstStyle/>
          <a:p>
            <a:endParaRPr lang="en-US"/>
          </a:p>
        </p:txBody>
      </p:sp>
      <p:sp>
        <p:nvSpPr>
          <p:cNvPr id="19" name="Text 17"/>
          <p:cNvSpPr/>
          <p:nvPr/>
        </p:nvSpPr>
        <p:spPr>
          <a:xfrm>
            <a:off x="4681728" y="4270248"/>
            <a:ext cx="3941064" cy="256032"/>
          </a:xfrm>
          <a:prstGeom prst="rect">
            <a:avLst/>
          </a:prstGeom>
          <a:noFill/>
          <a:ln/>
        </p:spPr>
        <p:txBody>
          <a:bodyPr wrap="square" rtlCol="0" anchor="ctr">
            <a:normAutofit/>
          </a:bodyPr>
          <a:lstStyle/>
          <a:p>
            <a:pPr marL="0" indent="0" algn="ctr">
              <a:buNone/>
            </a:pPr>
            <a:r>
              <a:rPr lang="en-US" sz="1550" b="1" dirty="0">
                <a:solidFill>
                  <a:srgbClr val="E0782F"/>
                </a:solidFill>
                <a:latin typeface="Aptos Display" pitchFamily="34" charset="0"/>
                <a:ea typeface="Aptos Display" pitchFamily="34" charset="-122"/>
                <a:cs typeface="Aptos Display" pitchFamily="34" charset="-120"/>
              </a:rPr>
              <a:t>Ethics &amp; regulation</a:t>
            </a:r>
            <a:endParaRPr lang="en-US" sz="1550" dirty="0"/>
          </a:p>
        </p:txBody>
      </p:sp>
      <p:sp>
        <p:nvSpPr>
          <p:cNvPr id="20" name="Text 18"/>
          <p:cNvSpPr/>
          <p:nvPr/>
        </p:nvSpPr>
        <p:spPr>
          <a:xfrm>
            <a:off x="4681728" y="4727448"/>
            <a:ext cx="3941064" cy="292608"/>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transparency • intellectual property • accountability</a:t>
            </a:r>
            <a:endParaRPr lang="en-US" sz="1050" dirty="0"/>
          </a:p>
        </p:txBody>
      </p:sp>
      <p:sp>
        <p:nvSpPr>
          <p:cNvPr id="21" name="Text 19"/>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Themes generated through thematic analysis of 19 peer-reviewed studies and public documents.</a:t>
            </a:r>
            <a:endParaRPr lang="en-US" sz="750" dirty="0"/>
          </a:p>
        </p:txBody>
      </p:sp>
      <p:sp>
        <p:nvSpPr>
          <p:cNvPr id="22" name="Text 20"/>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08</a:t>
            </a:r>
            <a:endParaRPr lang="en-US" sz="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08111F"/>
        </a:solidFill>
        <a:effectLst/>
      </p:bgPr>
    </p:bg>
    <p:spTree>
      <p:nvGrpSpPr>
        <p:cNvPr id="1" name=""/>
        <p:cNvGrpSpPr/>
        <p:nvPr/>
      </p:nvGrpSpPr>
      <p:grpSpPr>
        <a:xfrm>
          <a:off x="0" y="0"/>
          <a:ext cx="0" cy="0"/>
          <a:chOff x="0" y="0"/>
          <a:chExt cx="0" cy="0"/>
        </a:xfrm>
      </p:grpSpPr>
      <p:sp>
        <p:nvSpPr>
          <p:cNvPr id="2" name="Shape 0"/>
          <p:cNvSpPr/>
          <p:nvPr/>
        </p:nvSpPr>
        <p:spPr>
          <a:xfrm>
            <a:off x="0" y="0"/>
            <a:ext cx="12191695" cy="73152"/>
          </a:xfrm>
          <a:prstGeom prst="rect">
            <a:avLst/>
          </a:prstGeom>
          <a:solidFill>
            <a:srgbClr val="F2A64A"/>
          </a:solidFill>
          <a:ln w="12700">
            <a:solidFill>
              <a:srgbClr val="F2A64A"/>
            </a:solidFill>
            <a:prstDash val="solid"/>
          </a:ln>
        </p:spPr>
        <p:txBody>
          <a:bodyPr/>
          <a:lstStyle/>
          <a:p>
            <a:endParaRPr lang="en-US"/>
          </a:p>
        </p:txBody>
      </p:sp>
      <p:sp>
        <p:nvSpPr>
          <p:cNvPr id="3" name="Text 1"/>
          <p:cNvSpPr/>
          <p:nvPr/>
        </p:nvSpPr>
        <p:spPr>
          <a:xfrm>
            <a:off x="502920" y="256032"/>
            <a:ext cx="5029200" cy="182880"/>
          </a:xfrm>
          <a:prstGeom prst="rect">
            <a:avLst/>
          </a:prstGeom>
          <a:noFill/>
          <a:ln/>
        </p:spPr>
        <p:txBody>
          <a:bodyPr wrap="square" rtlCol="0" anchor="ctr"/>
          <a:lstStyle/>
          <a:p>
            <a:pPr marL="0" indent="0">
              <a:buNone/>
            </a:pPr>
            <a:r>
              <a:rPr lang="en-US" sz="850" b="1" dirty="0">
                <a:solidFill>
                  <a:srgbClr val="F2A64A"/>
                </a:solidFill>
                <a:latin typeface="Aptos" pitchFamily="34" charset="0"/>
                <a:ea typeface="Aptos" pitchFamily="34" charset="-122"/>
                <a:cs typeface="Aptos" pitchFamily="34" charset="-120"/>
              </a:rPr>
              <a:t>CORE FINDINGS</a:t>
            </a:r>
            <a:endParaRPr lang="en-US" sz="850" dirty="0"/>
          </a:p>
        </p:txBody>
      </p:sp>
      <p:sp>
        <p:nvSpPr>
          <p:cNvPr id="4" name="Text 2"/>
          <p:cNvSpPr/>
          <p:nvPr/>
        </p:nvSpPr>
        <p:spPr>
          <a:xfrm>
            <a:off x="502920" y="530352"/>
            <a:ext cx="6492240" cy="594360"/>
          </a:xfrm>
          <a:prstGeom prst="rect">
            <a:avLst/>
          </a:prstGeom>
          <a:noFill/>
          <a:ln/>
        </p:spPr>
        <p:txBody>
          <a:bodyPr wrap="square" rtlCol="0" anchor="ctr">
            <a:normAutofit/>
          </a:bodyPr>
          <a:lstStyle/>
          <a:p>
            <a:pPr marL="0" indent="0">
              <a:buNone/>
            </a:pPr>
            <a:r>
              <a:rPr lang="en-US" sz="2700" b="1" dirty="0">
                <a:solidFill>
                  <a:srgbClr val="FFFFFF"/>
                </a:solidFill>
                <a:latin typeface="Aptos Display" pitchFamily="34" charset="0"/>
                <a:ea typeface="Aptos Display" pitchFamily="34" charset="-122"/>
                <a:cs typeface="Aptos Display" pitchFamily="34" charset="-120"/>
              </a:rPr>
              <a:t>Three structural tensions</a:t>
            </a:r>
            <a:endParaRPr lang="en-US" sz="2700" dirty="0"/>
          </a:p>
        </p:txBody>
      </p:sp>
      <p:sp>
        <p:nvSpPr>
          <p:cNvPr id="5" name="Text 3"/>
          <p:cNvSpPr/>
          <p:nvPr/>
        </p:nvSpPr>
        <p:spPr>
          <a:xfrm>
            <a:off x="530352" y="1152144"/>
            <a:ext cx="6492240" cy="502920"/>
          </a:xfrm>
          <a:prstGeom prst="rect">
            <a:avLst/>
          </a:prstGeom>
          <a:noFill/>
          <a:ln/>
        </p:spPr>
        <p:txBody>
          <a:bodyPr wrap="square" rtlCol="0" anchor="ctr">
            <a:normAutofit/>
          </a:bodyPr>
          <a:lstStyle/>
          <a:p>
            <a:pPr marL="0" indent="0">
              <a:buNone/>
            </a:pPr>
            <a:r>
              <a:rPr lang="en-US" sz="1550" dirty="0">
                <a:solidFill>
                  <a:srgbClr val="E8EEF2"/>
                </a:solidFill>
                <a:latin typeface="Aptos" pitchFamily="34" charset="0"/>
                <a:ea typeface="Aptos" pitchFamily="34" charset="-122"/>
                <a:cs typeface="Aptos" pitchFamily="34" charset="-120"/>
              </a:rPr>
              <a:t>AI-driven cinema develops through tensions rather than simple progress.</a:t>
            </a:r>
            <a:endParaRPr lang="en-US" sz="1550" dirty="0"/>
          </a:p>
        </p:txBody>
      </p:sp>
      <p:sp>
        <p:nvSpPr>
          <p:cNvPr id="6" name="Shape 4"/>
          <p:cNvSpPr/>
          <p:nvPr/>
        </p:nvSpPr>
        <p:spPr>
          <a:xfrm>
            <a:off x="5925312" y="2240280"/>
            <a:ext cx="0" cy="2560320"/>
          </a:xfrm>
          <a:prstGeom prst="line">
            <a:avLst/>
          </a:prstGeom>
          <a:noFill/>
          <a:ln w="19050">
            <a:solidFill>
              <a:srgbClr val="A9B4C0">
                <a:alpha val="80000"/>
              </a:srgbClr>
            </a:solidFill>
            <a:prstDash val="solid"/>
          </a:ln>
        </p:spPr>
        <p:txBody>
          <a:bodyPr/>
          <a:lstStyle/>
          <a:p>
            <a:endParaRPr lang="en-US"/>
          </a:p>
        </p:txBody>
      </p:sp>
      <p:sp>
        <p:nvSpPr>
          <p:cNvPr id="7" name="Shape 5"/>
          <p:cNvSpPr/>
          <p:nvPr/>
        </p:nvSpPr>
        <p:spPr>
          <a:xfrm>
            <a:off x="2395728" y="5193792"/>
            <a:ext cx="6931152" cy="0"/>
          </a:xfrm>
          <a:prstGeom prst="line">
            <a:avLst/>
          </a:prstGeom>
          <a:noFill/>
          <a:ln w="19050">
            <a:solidFill>
              <a:srgbClr val="A9B4C0">
                <a:alpha val="80000"/>
              </a:srgbClr>
            </a:solidFill>
            <a:prstDash val="solid"/>
          </a:ln>
        </p:spPr>
        <p:txBody>
          <a:bodyPr/>
          <a:lstStyle/>
          <a:p>
            <a:endParaRPr lang="en-US"/>
          </a:p>
        </p:txBody>
      </p:sp>
      <p:sp>
        <p:nvSpPr>
          <p:cNvPr id="8" name="Shape 6"/>
          <p:cNvSpPr/>
          <p:nvPr/>
        </p:nvSpPr>
        <p:spPr>
          <a:xfrm>
            <a:off x="9326880" y="5193792"/>
            <a:ext cx="0" cy="0"/>
          </a:xfrm>
          <a:prstGeom prst="line">
            <a:avLst/>
          </a:prstGeom>
          <a:noFill/>
          <a:ln w="19050">
            <a:solidFill>
              <a:srgbClr val="A9B4C0">
                <a:alpha val="80000"/>
              </a:srgbClr>
            </a:solidFill>
            <a:prstDash val="solid"/>
          </a:ln>
        </p:spPr>
        <p:txBody>
          <a:bodyPr/>
          <a:lstStyle/>
          <a:p>
            <a:endParaRPr lang="en-US"/>
          </a:p>
        </p:txBody>
      </p:sp>
      <p:sp>
        <p:nvSpPr>
          <p:cNvPr id="9" name="Shape 7"/>
          <p:cNvSpPr/>
          <p:nvPr/>
        </p:nvSpPr>
        <p:spPr>
          <a:xfrm>
            <a:off x="5038344" y="1143000"/>
            <a:ext cx="1353312" cy="1005840"/>
          </a:xfrm>
          <a:prstGeom prst="ellipse">
            <a:avLst/>
          </a:prstGeom>
          <a:solidFill>
            <a:srgbClr val="53C8E9">
              <a:alpha val="92000"/>
            </a:srgbClr>
          </a:solidFill>
          <a:ln w="12700">
            <a:solidFill>
              <a:srgbClr val="53C8E9">
                <a:alpha val="0"/>
              </a:srgbClr>
            </a:solidFill>
            <a:prstDash val="solid"/>
          </a:ln>
        </p:spPr>
        <p:txBody>
          <a:bodyPr/>
          <a:lstStyle/>
          <a:p>
            <a:endParaRPr lang="en-US"/>
          </a:p>
        </p:txBody>
      </p:sp>
      <p:sp>
        <p:nvSpPr>
          <p:cNvPr id="10" name="Text 8"/>
          <p:cNvSpPr/>
          <p:nvPr/>
        </p:nvSpPr>
        <p:spPr>
          <a:xfrm>
            <a:off x="4754880" y="1417320"/>
            <a:ext cx="1920240" cy="411480"/>
          </a:xfrm>
          <a:prstGeom prst="rect">
            <a:avLst/>
          </a:prstGeom>
          <a:noFill/>
          <a:ln/>
        </p:spPr>
        <p:txBody>
          <a:bodyPr wrap="square" rtlCol="0" anchor="ctr">
            <a:normAutofit/>
          </a:bodyPr>
          <a:lstStyle/>
          <a:p>
            <a:pPr marL="0" indent="0" algn="ctr">
              <a:buNone/>
            </a:pPr>
            <a:r>
              <a:rPr lang="en-US" sz="1600" b="1" dirty="0">
                <a:solidFill>
                  <a:srgbClr val="FFFFFF"/>
                </a:solidFill>
                <a:latin typeface="Aptos Display" pitchFamily="34" charset="0"/>
                <a:ea typeface="Aptos Display" pitchFamily="34" charset="-122"/>
                <a:cs typeface="Aptos Display" pitchFamily="34" charset="-120"/>
              </a:rPr>
              <a:t>Efficiency</a:t>
            </a:r>
            <a:endParaRPr lang="en-US" sz="1600" dirty="0"/>
          </a:p>
          <a:p>
            <a:pPr marL="0" indent="0" algn="ctr">
              <a:buNone/>
            </a:pPr>
            <a:r>
              <a:rPr lang="en-US" sz="1600" b="1" dirty="0">
                <a:solidFill>
                  <a:srgbClr val="FFFFFF"/>
                </a:solidFill>
                <a:latin typeface="Aptos Display" pitchFamily="34" charset="0"/>
                <a:ea typeface="Aptos Display" pitchFamily="34" charset="-122"/>
                <a:cs typeface="Aptos Display" pitchFamily="34" charset="-120"/>
              </a:rPr>
              <a:t>vs originality</a:t>
            </a:r>
            <a:endParaRPr lang="en-US" sz="1600" dirty="0"/>
          </a:p>
        </p:txBody>
      </p:sp>
      <p:sp>
        <p:nvSpPr>
          <p:cNvPr id="11" name="Text 9"/>
          <p:cNvSpPr/>
          <p:nvPr/>
        </p:nvSpPr>
        <p:spPr>
          <a:xfrm>
            <a:off x="4297680" y="2359152"/>
            <a:ext cx="2834640" cy="402336"/>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Faster production can standardize narrative forms.</a:t>
            </a:r>
            <a:endParaRPr lang="en-US" sz="1050" dirty="0"/>
          </a:p>
        </p:txBody>
      </p:sp>
      <p:sp>
        <p:nvSpPr>
          <p:cNvPr id="12" name="Shape 10"/>
          <p:cNvSpPr/>
          <p:nvPr/>
        </p:nvSpPr>
        <p:spPr>
          <a:xfrm>
            <a:off x="1243584" y="4389120"/>
            <a:ext cx="1353312" cy="1005840"/>
          </a:xfrm>
          <a:prstGeom prst="ellipse">
            <a:avLst/>
          </a:prstGeom>
          <a:solidFill>
            <a:srgbClr val="F2A64A">
              <a:alpha val="92000"/>
            </a:srgbClr>
          </a:solidFill>
          <a:ln w="12700">
            <a:solidFill>
              <a:srgbClr val="F2A64A">
                <a:alpha val="0"/>
              </a:srgbClr>
            </a:solidFill>
            <a:prstDash val="solid"/>
          </a:ln>
        </p:spPr>
        <p:txBody>
          <a:bodyPr/>
          <a:lstStyle/>
          <a:p>
            <a:endParaRPr lang="en-US"/>
          </a:p>
        </p:txBody>
      </p:sp>
      <p:sp>
        <p:nvSpPr>
          <p:cNvPr id="13" name="Text 11"/>
          <p:cNvSpPr/>
          <p:nvPr/>
        </p:nvSpPr>
        <p:spPr>
          <a:xfrm>
            <a:off x="960120" y="4663440"/>
            <a:ext cx="1920240" cy="411480"/>
          </a:xfrm>
          <a:prstGeom prst="rect">
            <a:avLst/>
          </a:prstGeom>
          <a:noFill/>
          <a:ln/>
        </p:spPr>
        <p:txBody>
          <a:bodyPr wrap="square" rtlCol="0" anchor="ctr">
            <a:normAutofit/>
          </a:bodyPr>
          <a:lstStyle/>
          <a:p>
            <a:pPr marL="0" indent="0" algn="ctr">
              <a:buNone/>
            </a:pPr>
            <a:r>
              <a:rPr lang="en-US" sz="1600" b="1" dirty="0">
                <a:solidFill>
                  <a:srgbClr val="FFFFFF"/>
                </a:solidFill>
                <a:latin typeface="Aptos Display" pitchFamily="34" charset="0"/>
                <a:ea typeface="Aptos Display" pitchFamily="34" charset="-122"/>
                <a:cs typeface="Aptos Display" pitchFamily="34" charset="-120"/>
              </a:rPr>
              <a:t>Global reach</a:t>
            </a:r>
            <a:endParaRPr lang="en-US" sz="1600" dirty="0"/>
          </a:p>
          <a:p>
            <a:pPr marL="0" indent="0" algn="ctr">
              <a:buNone/>
            </a:pPr>
            <a:r>
              <a:rPr lang="en-US" sz="1600" b="1" dirty="0">
                <a:solidFill>
                  <a:srgbClr val="FFFFFF"/>
                </a:solidFill>
                <a:latin typeface="Aptos Display" pitchFamily="34" charset="0"/>
                <a:ea typeface="Aptos Display" pitchFamily="34" charset="-122"/>
                <a:cs typeface="Aptos Display" pitchFamily="34" charset="-120"/>
              </a:rPr>
              <a:t>vs diversity</a:t>
            </a:r>
            <a:endParaRPr lang="en-US" sz="1600" dirty="0"/>
          </a:p>
        </p:txBody>
      </p:sp>
      <p:sp>
        <p:nvSpPr>
          <p:cNvPr id="14" name="Text 12"/>
          <p:cNvSpPr/>
          <p:nvPr/>
        </p:nvSpPr>
        <p:spPr>
          <a:xfrm>
            <a:off x="502920" y="5605272"/>
            <a:ext cx="2834640" cy="402336"/>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Worldwide distribution can reproduce dominant aesthetics.</a:t>
            </a:r>
            <a:endParaRPr lang="en-US" sz="1050" dirty="0"/>
          </a:p>
        </p:txBody>
      </p:sp>
      <p:sp>
        <p:nvSpPr>
          <p:cNvPr id="15" name="Shape 13"/>
          <p:cNvSpPr/>
          <p:nvPr/>
        </p:nvSpPr>
        <p:spPr>
          <a:xfrm>
            <a:off x="8421624" y="4389120"/>
            <a:ext cx="1353312" cy="1005840"/>
          </a:xfrm>
          <a:prstGeom prst="ellipse">
            <a:avLst/>
          </a:prstGeom>
          <a:solidFill>
            <a:srgbClr val="6BC3A4">
              <a:alpha val="92000"/>
            </a:srgbClr>
          </a:solidFill>
          <a:ln w="12700">
            <a:solidFill>
              <a:srgbClr val="6BC3A4">
                <a:alpha val="0"/>
              </a:srgbClr>
            </a:solidFill>
            <a:prstDash val="solid"/>
          </a:ln>
        </p:spPr>
        <p:txBody>
          <a:bodyPr/>
          <a:lstStyle/>
          <a:p>
            <a:endParaRPr lang="en-US"/>
          </a:p>
        </p:txBody>
      </p:sp>
      <p:sp>
        <p:nvSpPr>
          <p:cNvPr id="16" name="Text 14"/>
          <p:cNvSpPr/>
          <p:nvPr/>
        </p:nvSpPr>
        <p:spPr>
          <a:xfrm>
            <a:off x="8138160" y="4663440"/>
            <a:ext cx="1920240" cy="411480"/>
          </a:xfrm>
          <a:prstGeom prst="rect">
            <a:avLst/>
          </a:prstGeom>
          <a:noFill/>
          <a:ln/>
        </p:spPr>
        <p:txBody>
          <a:bodyPr wrap="square" rtlCol="0" anchor="ctr">
            <a:normAutofit/>
          </a:bodyPr>
          <a:lstStyle/>
          <a:p>
            <a:pPr marL="0" indent="0" algn="ctr">
              <a:buNone/>
            </a:pPr>
            <a:r>
              <a:rPr lang="en-US" sz="1600" b="1" dirty="0">
                <a:solidFill>
                  <a:srgbClr val="FFFFFF"/>
                </a:solidFill>
                <a:latin typeface="Aptos Display" pitchFamily="34" charset="0"/>
                <a:ea typeface="Aptos Display" pitchFamily="34" charset="-122"/>
                <a:cs typeface="Aptos Display" pitchFamily="34" charset="-120"/>
              </a:rPr>
              <a:t>Democratization</a:t>
            </a:r>
            <a:endParaRPr lang="en-US" sz="1600" dirty="0"/>
          </a:p>
          <a:p>
            <a:pPr marL="0" indent="0" algn="ctr">
              <a:buNone/>
            </a:pPr>
            <a:r>
              <a:rPr lang="en-US" sz="1600" b="1" dirty="0">
                <a:solidFill>
                  <a:srgbClr val="FFFFFF"/>
                </a:solidFill>
                <a:latin typeface="Aptos Display" pitchFamily="34" charset="0"/>
                <a:ea typeface="Aptos Display" pitchFamily="34" charset="-122"/>
                <a:cs typeface="Aptos Display" pitchFamily="34" charset="-120"/>
              </a:rPr>
              <a:t>vs concentration</a:t>
            </a:r>
            <a:endParaRPr lang="en-US" sz="1600" dirty="0"/>
          </a:p>
        </p:txBody>
      </p:sp>
      <p:sp>
        <p:nvSpPr>
          <p:cNvPr id="17" name="Text 15"/>
          <p:cNvSpPr/>
          <p:nvPr/>
        </p:nvSpPr>
        <p:spPr>
          <a:xfrm>
            <a:off x="7680960" y="5605272"/>
            <a:ext cx="2834640" cy="402336"/>
          </a:xfrm>
          <a:prstGeom prst="rect">
            <a:avLst/>
          </a:prstGeom>
          <a:noFill/>
          <a:ln/>
        </p:spPr>
        <p:txBody>
          <a:bodyPr wrap="square" rtlCol="0" anchor="ctr">
            <a:normAutofit/>
          </a:bodyPr>
          <a:lstStyle/>
          <a:p>
            <a:pPr marL="0" indent="0" algn="ctr">
              <a:buNone/>
            </a:pPr>
            <a:r>
              <a:rPr lang="en-US" sz="1050" dirty="0">
                <a:solidFill>
                  <a:srgbClr val="E8EEF2"/>
                </a:solidFill>
                <a:latin typeface="Aptos" pitchFamily="34" charset="0"/>
                <a:ea typeface="Aptos" pitchFamily="34" charset="-122"/>
                <a:cs typeface="Aptos" pitchFamily="34" charset="-120"/>
              </a:rPr>
              <a:t>Accessible tools coexist with platform visibility control.</a:t>
            </a:r>
            <a:endParaRPr lang="en-US" sz="1050" dirty="0"/>
          </a:p>
        </p:txBody>
      </p:sp>
      <p:sp>
        <p:nvSpPr>
          <p:cNvPr id="18" name="Text 16"/>
          <p:cNvSpPr/>
          <p:nvPr/>
        </p:nvSpPr>
        <p:spPr>
          <a:xfrm>
            <a:off x="2194560" y="6263640"/>
            <a:ext cx="7772400" cy="292608"/>
          </a:xfrm>
          <a:prstGeom prst="rect">
            <a:avLst/>
          </a:prstGeom>
          <a:noFill/>
          <a:ln/>
        </p:spPr>
        <p:txBody>
          <a:bodyPr wrap="square" rtlCol="0" anchor="ctr"/>
          <a:lstStyle/>
          <a:p>
            <a:pPr marL="0" indent="0" algn="ctr">
              <a:buNone/>
            </a:pPr>
            <a:r>
              <a:rPr lang="en-US" sz="1320" b="1" dirty="0">
                <a:solidFill>
                  <a:srgbClr val="F2A64A"/>
                </a:solidFill>
                <a:latin typeface="Aptos" pitchFamily="34" charset="0"/>
                <a:ea typeface="Aptos" pitchFamily="34" charset="-122"/>
                <a:cs typeface="Aptos" pitchFamily="34" charset="-120"/>
              </a:rPr>
              <a:t>Central implication: AI enhances capacity while intensifying cultural and labour vulnerabilities.</a:t>
            </a:r>
            <a:endParaRPr lang="en-US" sz="1320" dirty="0"/>
          </a:p>
        </p:txBody>
      </p:sp>
      <p:sp>
        <p:nvSpPr>
          <p:cNvPr id="19" name="Text 17"/>
          <p:cNvSpPr/>
          <p:nvPr/>
        </p:nvSpPr>
        <p:spPr>
          <a:xfrm>
            <a:off x="502920" y="6464808"/>
            <a:ext cx="5943600" cy="164592"/>
          </a:xfrm>
          <a:prstGeom prst="rect">
            <a:avLst/>
          </a:prstGeom>
          <a:noFill/>
          <a:ln/>
        </p:spPr>
        <p:txBody>
          <a:bodyPr wrap="square" rtlCol="0" anchor="ctr"/>
          <a:lstStyle/>
          <a:p>
            <a:pPr marL="0" indent="0">
              <a:buNone/>
            </a:pPr>
            <a:r>
              <a:rPr lang="en-US" sz="750" dirty="0">
                <a:solidFill>
                  <a:srgbClr val="A9B4C0"/>
                </a:solidFill>
                <a:latin typeface="Aptos" pitchFamily="34" charset="0"/>
                <a:ea typeface="Aptos" pitchFamily="34" charset="-122"/>
                <a:cs typeface="Aptos" pitchFamily="34" charset="-120"/>
              </a:rPr>
              <a:t>Source: author’s manuscript</a:t>
            </a:r>
            <a:endParaRPr lang="en-US" sz="750" dirty="0"/>
          </a:p>
        </p:txBody>
      </p:sp>
      <p:sp>
        <p:nvSpPr>
          <p:cNvPr id="20" name="Text 18"/>
          <p:cNvSpPr/>
          <p:nvPr/>
        </p:nvSpPr>
        <p:spPr>
          <a:xfrm>
            <a:off x="11247120" y="6446520"/>
            <a:ext cx="502920" cy="182880"/>
          </a:xfrm>
          <a:prstGeom prst="rect">
            <a:avLst/>
          </a:prstGeom>
          <a:noFill/>
          <a:ln/>
        </p:spPr>
        <p:txBody>
          <a:bodyPr wrap="square" rtlCol="0" anchor="ctr"/>
          <a:lstStyle/>
          <a:p>
            <a:pPr marL="0" indent="0" algn="r">
              <a:buNone/>
            </a:pPr>
            <a:r>
              <a:rPr lang="en-US" sz="800" dirty="0">
                <a:solidFill>
                  <a:srgbClr val="A9B4C0"/>
                </a:solidFill>
                <a:latin typeface="Aptos" pitchFamily="34" charset="0"/>
                <a:ea typeface="Aptos" pitchFamily="34" charset="-122"/>
                <a:cs typeface="Aptos" pitchFamily="34" charset="-120"/>
              </a:rPr>
              <a:t>09</a:t>
            </a:r>
            <a:endParaRPr lang="en-US" sz="8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TotalTime>
  <Words>1984</Words>
  <Application>Microsoft Office PowerPoint</Application>
  <PresentationFormat>Geniş ekran</PresentationFormat>
  <Paragraphs>217</Paragraphs>
  <Slides>14</Slides>
  <Notes>14</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14</vt:i4>
      </vt:variant>
    </vt:vector>
  </HeadingPairs>
  <TitlesOfParts>
    <vt:vector size="18" baseType="lpstr">
      <vt:lpstr>Aptos</vt:lpstr>
      <vt:lpstr>Aptos Display</vt:lpstr>
      <vt:lpstr>Arial</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OpenAI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Creativity and Cultural Value in the Digital Economy: AI and Creative Labor in Cinema</dc:title>
  <dc:subject>Conference presentation</dc:subject>
  <dc:creator>OpenAI</dc:creator>
  <cp:lastModifiedBy>Yelda OZKOCAK</cp:lastModifiedBy>
  <cp:revision>4</cp:revision>
  <dcterms:created xsi:type="dcterms:W3CDTF">2026-05-01T15:29:43Z</dcterms:created>
  <dcterms:modified xsi:type="dcterms:W3CDTF">2026-06-09T07:08:52Z</dcterms:modified>
</cp:coreProperties>
</file>